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62" r:id="rId2"/>
    <p:sldId id="260" r:id="rId3"/>
    <p:sldId id="261" r:id="rId4"/>
    <p:sldId id="265" r:id="rId5"/>
    <p:sldId id="266" r:id="rId6"/>
    <p:sldId id="267" r:id="rId7"/>
    <p:sldId id="268" r:id="rId8"/>
    <p:sldId id="269" r:id="rId9"/>
    <p:sldId id="272" r:id="rId10"/>
    <p:sldId id="270" r:id="rId11"/>
    <p:sldId id="273" r:id="rId12"/>
    <p:sldId id="292" r:id="rId13"/>
    <p:sldId id="276" r:id="rId14"/>
    <p:sldId id="277" r:id="rId15"/>
    <p:sldId id="278" r:id="rId16"/>
    <p:sldId id="279" r:id="rId17"/>
    <p:sldId id="281" r:id="rId18"/>
    <p:sldId id="282" r:id="rId19"/>
    <p:sldId id="283" r:id="rId20"/>
    <p:sldId id="295" r:id="rId21"/>
    <p:sldId id="289" r:id="rId22"/>
    <p:sldId id="291" r:id="rId23"/>
    <p:sldId id="294" r:id="rId24"/>
    <p:sldId id="293" r:id="rId25"/>
    <p:sldId id="256" r:id="rId26"/>
    <p:sldId id="264" r:id="rId27"/>
    <p:sldId id="284" r:id="rId28"/>
    <p:sldId id="287" r:id="rId29"/>
    <p:sldId id="290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784" autoAdjust="0"/>
    <p:restoredTop sz="94660"/>
  </p:normalViewPr>
  <p:slideViewPr>
    <p:cSldViewPr>
      <p:cViewPr>
        <p:scale>
          <a:sx n="100" d="100"/>
          <a:sy n="100" d="100"/>
        </p:scale>
        <p:origin x="-738" y="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A54258-4960-447F-A305-1A8833E92AE7}" type="datetimeFigureOut">
              <a:rPr lang="ru-RU" smtClean="0"/>
              <a:pPr/>
              <a:t>25.01.2013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53B582-430B-4FB9-9763-5793D10E8E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881105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53B582-430B-4FB9-9763-5793D10E8ECB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53B582-430B-4FB9-9763-5793D10E8ECB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53B582-430B-4FB9-9763-5793D10E8ECB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53B582-430B-4FB9-9763-5793D10E8ECB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53B582-430B-4FB9-9763-5793D10E8ECB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258D5-7C75-4149-AAF5-5E066442042B}" type="datetimeFigureOut">
              <a:rPr lang="ru-RU" smtClean="0"/>
              <a:pPr/>
              <a:t>25.01.2013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9F35B-8306-455C-A07E-6964C5B6F5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258D5-7C75-4149-AAF5-5E066442042B}" type="datetimeFigureOut">
              <a:rPr lang="ru-RU" smtClean="0"/>
              <a:pPr/>
              <a:t>25.01.2013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9F35B-8306-455C-A07E-6964C5B6F5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258D5-7C75-4149-AAF5-5E066442042B}" type="datetimeFigureOut">
              <a:rPr lang="ru-RU" smtClean="0"/>
              <a:pPr/>
              <a:t>25.01.2013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9F35B-8306-455C-A07E-6964C5B6F5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258D5-7C75-4149-AAF5-5E066442042B}" type="datetimeFigureOut">
              <a:rPr lang="ru-RU" smtClean="0"/>
              <a:pPr/>
              <a:t>25.01.2013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9F35B-8306-455C-A07E-6964C5B6F5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258D5-7C75-4149-AAF5-5E066442042B}" type="datetimeFigureOut">
              <a:rPr lang="ru-RU" smtClean="0"/>
              <a:pPr/>
              <a:t>25.01.2013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9F35B-8306-455C-A07E-6964C5B6F5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258D5-7C75-4149-AAF5-5E066442042B}" type="datetimeFigureOut">
              <a:rPr lang="ru-RU" smtClean="0"/>
              <a:pPr/>
              <a:t>25.01.2013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9F35B-8306-455C-A07E-6964C5B6F5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258D5-7C75-4149-AAF5-5E066442042B}" type="datetimeFigureOut">
              <a:rPr lang="ru-RU" smtClean="0"/>
              <a:pPr/>
              <a:t>25.01.2013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9F35B-8306-455C-A07E-6964C5B6F5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258D5-7C75-4149-AAF5-5E066442042B}" type="datetimeFigureOut">
              <a:rPr lang="ru-RU" smtClean="0"/>
              <a:pPr/>
              <a:t>25.01.2013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9F35B-8306-455C-A07E-6964C5B6F5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258D5-7C75-4149-AAF5-5E066442042B}" type="datetimeFigureOut">
              <a:rPr lang="ru-RU" smtClean="0"/>
              <a:pPr/>
              <a:t>25.01.2013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9F35B-8306-455C-A07E-6964C5B6F5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258D5-7C75-4149-AAF5-5E066442042B}" type="datetimeFigureOut">
              <a:rPr lang="ru-RU" smtClean="0"/>
              <a:pPr/>
              <a:t>25.01.2013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9F35B-8306-455C-A07E-6964C5B6F5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258D5-7C75-4149-AAF5-5E066442042B}" type="datetimeFigureOut">
              <a:rPr lang="ru-RU" smtClean="0"/>
              <a:pPr/>
              <a:t>25.01.2013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9F35B-8306-455C-A07E-6964C5B6F5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6258D5-7C75-4149-AAF5-5E066442042B}" type="datetimeFigureOut">
              <a:rPr lang="ru-RU" smtClean="0"/>
              <a:pPr/>
              <a:t>25.01.2013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09F35B-8306-455C-A07E-6964C5B6F52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image" Target="../media/image10.jpeg"/><Relationship Id="rId18" Type="http://schemas.openxmlformats.org/officeDocument/2006/relationships/image" Target="../media/image15.jpe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jpeg"/><Relationship Id="rId12" Type="http://schemas.openxmlformats.org/officeDocument/2006/relationships/image" Target="../media/image9.jpeg"/><Relationship Id="rId17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3.jpeg"/><Relationship Id="rId20" Type="http://schemas.openxmlformats.org/officeDocument/2006/relationships/image" Target="../media/image17.jpeg"/><Relationship Id="rId1" Type="http://schemas.openxmlformats.org/officeDocument/2006/relationships/audio" Target="file:///C:\Documents%20and%20Settings\&#1061;&#1086;&#1079;&#1103;&#1080;&#1085;\&#1056;&#1072;&#1073;&#1086;&#1095;&#1080;&#1081;%20&#1089;&#1090;&#1086;&#1083;\&#1086;&#1090;&#1082;&#1088;&#1099;&#1090;&#1099;&#1081;%20&#1091;&#1088;&#1086;&#1082;-&#1087;&#1077;&#1088;&#1077;&#1076;&#1077;&#1083;&#1082;&#1072;\&#1087;&#1088;&#1086;&#1083;&#1086;&#1075;.mp3" TargetMode="External"/><Relationship Id="rId6" Type="http://schemas.openxmlformats.org/officeDocument/2006/relationships/image" Target="../media/image3.jpeg"/><Relationship Id="rId11" Type="http://schemas.openxmlformats.org/officeDocument/2006/relationships/image" Target="../media/image8.jpeg"/><Relationship Id="rId5" Type="http://schemas.openxmlformats.org/officeDocument/2006/relationships/image" Target="../media/image2.jpeg"/><Relationship Id="rId15" Type="http://schemas.openxmlformats.org/officeDocument/2006/relationships/image" Target="../media/image12.jpeg"/><Relationship Id="rId10" Type="http://schemas.openxmlformats.org/officeDocument/2006/relationships/image" Target="../media/image7.png"/><Relationship Id="rId19" Type="http://schemas.openxmlformats.org/officeDocument/2006/relationships/image" Target="../media/image16.jpeg"/><Relationship Id="rId4" Type="http://schemas.openxmlformats.org/officeDocument/2006/relationships/image" Target="../media/image1.jpeg"/><Relationship Id="rId9" Type="http://schemas.openxmlformats.org/officeDocument/2006/relationships/image" Target="../media/image6.jpeg"/><Relationship Id="rId14" Type="http://schemas.openxmlformats.org/officeDocument/2006/relationships/image" Target="../media/image11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3" Type="http://schemas.openxmlformats.org/officeDocument/2006/relationships/image" Target="../media/image54.jpeg"/><Relationship Id="rId7" Type="http://schemas.openxmlformats.org/officeDocument/2006/relationships/image" Target="../media/image5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10" Type="http://schemas.openxmlformats.org/officeDocument/2006/relationships/slide" Target="slide9.xml"/><Relationship Id="rId4" Type="http://schemas.openxmlformats.org/officeDocument/2006/relationships/image" Target="../media/image55.jpeg"/><Relationship Id="rId9" Type="http://schemas.openxmlformats.org/officeDocument/2006/relationships/image" Target="../media/image6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9.xml"/><Relationship Id="rId4" Type="http://schemas.openxmlformats.org/officeDocument/2006/relationships/image" Target="../media/image65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3" Type="http://schemas.openxmlformats.org/officeDocument/2006/relationships/image" Target="../media/image67.jpeg"/><Relationship Id="rId7" Type="http://schemas.openxmlformats.org/officeDocument/2006/relationships/image" Target="../media/image71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Relationship Id="rId9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7" Type="http://schemas.openxmlformats.org/officeDocument/2006/relationships/slide" Target="slide3.xml"/><Relationship Id="rId2" Type="http://schemas.openxmlformats.org/officeDocument/2006/relationships/image" Target="../media/image73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jpeg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jpeg"/><Relationship Id="rId13" Type="http://schemas.openxmlformats.org/officeDocument/2006/relationships/image" Target="../media/image89.jpeg"/><Relationship Id="rId3" Type="http://schemas.openxmlformats.org/officeDocument/2006/relationships/image" Target="../media/image79.jpeg"/><Relationship Id="rId7" Type="http://schemas.openxmlformats.org/officeDocument/2006/relationships/image" Target="../media/image83.jpeg"/><Relationship Id="rId12" Type="http://schemas.openxmlformats.org/officeDocument/2006/relationships/image" Target="../media/image88.jpeg"/><Relationship Id="rId2" Type="http://schemas.openxmlformats.org/officeDocument/2006/relationships/image" Target="../media/image78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jpeg"/><Relationship Id="rId11" Type="http://schemas.openxmlformats.org/officeDocument/2006/relationships/image" Target="../media/image87.jpeg"/><Relationship Id="rId5" Type="http://schemas.openxmlformats.org/officeDocument/2006/relationships/image" Target="../media/image81.jpeg"/><Relationship Id="rId10" Type="http://schemas.openxmlformats.org/officeDocument/2006/relationships/image" Target="../media/image86.jpeg"/><Relationship Id="rId4" Type="http://schemas.openxmlformats.org/officeDocument/2006/relationships/image" Target="../media/image80.jpeg"/><Relationship Id="rId9" Type="http://schemas.openxmlformats.org/officeDocument/2006/relationships/image" Target="../media/image85.jpeg"/><Relationship Id="rId1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7" Type="http://schemas.openxmlformats.org/officeDocument/2006/relationships/image" Target="../media/image9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3.jpeg"/><Relationship Id="rId5" Type="http://schemas.openxmlformats.org/officeDocument/2006/relationships/image" Target="../media/image92.jpeg"/><Relationship Id="rId4" Type="http://schemas.openxmlformats.org/officeDocument/2006/relationships/image" Target="../media/image9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jpeg"/><Relationship Id="rId3" Type="http://schemas.openxmlformats.org/officeDocument/2006/relationships/image" Target="../media/image90.jpeg"/><Relationship Id="rId7" Type="http://schemas.openxmlformats.org/officeDocument/2006/relationships/image" Target="../media/image9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8.jpeg"/><Relationship Id="rId5" Type="http://schemas.openxmlformats.org/officeDocument/2006/relationships/image" Target="../media/image97.jpeg"/><Relationship Id="rId4" Type="http://schemas.openxmlformats.org/officeDocument/2006/relationships/image" Target="../media/image9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jpeg"/><Relationship Id="rId3" Type="http://schemas.openxmlformats.org/officeDocument/2006/relationships/image" Target="../media/image103.jpeg"/><Relationship Id="rId7" Type="http://schemas.openxmlformats.org/officeDocument/2006/relationships/image" Target="../media/image107.jpeg"/><Relationship Id="rId12" Type="http://schemas.openxmlformats.org/officeDocument/2006/relationships/image" Target="../media/image1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6.png"/><Relationship Id="rId11" Type="http://schemas.openxmlformats.org/officeDocument/2006/relationships/image" Target="../media/image111.jpeg"/><Relationship Id="rId5" Type="http://schemas.openxmlformats.org/officeDocument/2006/relationships/image" Target="../media/image105.png"/><Relationship Id="rId10" Type="http://schemas.openxmlformats.org/officeDocument/2006/relationships/image" Target="../media/image110.jpeg"/><Relationship Id="rId4" Type="http://schemas.openxmlformats.org/officeDocument/2006/relationships/image" Target="../media/image104.png"/><Relationship Id="rId9" Type="http://schemas.openxmlformats.org/officeDocument/2006/relationships/image" Target="../media/image10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gif"/><Relationship Id="rId7" Type="http://schemas.openxmlformats.org/officeDocument/2006/relationships/image" Target="../media/image119.gif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8.gif"/><Relationship Id="rId5" Type="http://schemas.openxmlformats.org/officeDocument/2006/relationships/image" Target="../media/image117.gif"/><Relationship Id="rId4" Type="http://schemas.openxmlformats.org/officeDocument/2006/relationships/image" Target="../media/image116.gi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png"/><Relationship Id="rId13" Type="http://schemas.openxmlformats.org/officeDocument/2006/relationships/slide" Target="slide3.xml"/><Relationship Id="rId3" Type="http://schemas.openxmlformats.org/officeDocument/2006/relationships/image" Target="../media/image120.png"/><Relationship Id="rId7" Type="http://schemas.openxmlformats.org/officeDocument/2006/relationships/image" Target="../media/image124.png"/><Relationship Id="rId12" Type="http://schemas.openxmlformats.org/officeDocument/2006/relationships/image" Target="../media/image129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61;&#1086;&#1079;&#1103;&#1080;&#1085;\&#1056;&#1072;&#1073;&#1086;&#1095;&#1080;&#1081;%20&#1089;&#1090;&#1086;&#1083;\&#1086;&#1090;&#1082;&#1088;&#1099;&#1090;&#1099;&#1081;%20&#1091;&#1088;&#1086;&#1082;-&#1087;&#1077;&#1088;&#1077;&#1076;&#1077;&#1083;&#1082;&#1072;\&#1076;&#1088;&#1091;&#1078;&#1072;&#1090;_&#1084;&#1091;&#1079;_&#1080;_&#1076;&#1077;&#1090;&#1080;.mp3" TargetMode="External"/><Relationship Id="rId6" Type="http://schemas.openxmlformats.org/officeDocument/2006/relationships/image" Target="../media/image123.png"/><Relationship Id="rId11" Type="http://schemas.openxmlformats.org/officeDocument/2006/relationships/image" Target="../media/image128.png"/><Relationship Id="rId5" Type="http://schemas.openxmlformats.org/officeDocument/2006/relationships/image" Target="../media/image122.png"/><Relationship Id="rId10" Type="http://schemas.openxmlformats.org/officeDocument/2006/relationships/image" Target="../media/image127.png"/><Relationship Id="rId4" Type="http://schemas.openxmlformats.org/officeDocument/2006/relationships/image" Target="../media/image121.png"/><Relationship Id="rId9" Type="http://schemas.openxmlformats.org/officeDocument/2006/relationships/image" Target="../media/image126.png"/><Relationship Id="rId14" Type="http://schemas.openxmlformats.org/officeDocument/2006/relationships/image" Target="../media/image130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img-fotki.yandex.ru/get/4612/113882196.df/0_66fed_7eb7a3df_XL-" TargetMode="External"/><Relationship Id="rId13" Type="http://schemas.openxmlformats.org/officeDocument/2006/relationships/hyperlink" Target="http://img0.liveinternet.ru/images/attach/b/0/21696/21696082_alphabet_phoenician.gif-" TargetMode="External"/><Relationship Id="rId18" Type="http://schemas.openxmlformats.org/officeDocument/2006/relationships/hyperlink" Target="http://www2.arnes.si/~sopsosre/Mamuti/nin5sl3.jpg" TargetMode="External"/><Relationship Id="rId26" Type="http://schemas.openxmlformats.org/officeDocument/2006/relationships/hyperlink" Target="http://i024.radikal.ru/1005/71/94ce6c48938d.png-" TargetMode="External"/><Relationship Id="rId3" Type="http://schemas.openxmlformats.org/officeDocument/2006/relationships/hyperlink" Target="http://freeyaho.ru/1931-starinnye-rukopisi-manuskript.html-" TargetMode="External"/><Relationship Id="rId21" Type="http://schemas.openxmlformats.org/officeDocument/2006/relationships/hyperlink" Target="http://anysite.ru/img/publication/graffity/zx1.jpg" TargetMode="External"/><Relationship Id="rId7" Type="http://schemas.openxmlformats.org/officeDocument/2006/relationships/hyperlink" Target="http://s003.radikal.ru/i203/1108/59/ec5dc9141d45.png-" TargetMode="External"/><Relationship Id="rId12" Type="http://schemas.openxmlformats.org/officeDocument/2006/relationships/hyperlink" Target="http://bibolekma.ucoz.ru/a.jpg-" TargetMode="External"/><Relationship Id="rId17" Type="http://schemas.openxmlformats.org/officeDocument/2006/relationships/hyperlink" Target="http://adinah.files.wordpress.com/2010/02/0-00-003.jpg" TargetMode="External"/><Relationship Id="rId25" Type="http://schemas.openxmlformats.org/officeDocument/2006/relationships/hyperlink" Target="http://stranamasterov.ru/files/u4979/den_pochti/pesn_o_gayavate.jpg-" TargetMode="External"/><Relationship Id="rId2" Type="http://schemas.openxmlformats.org/officeDocument/2006/relationships/image" Target="../media/image1.jpeg"/><Relationship Id="rId16" Type="http://schemas.openxmlformats.org/officeDocument/2006/relationships/hyperlink" Target="http://www.arttrans.com.ua/imageproduct/1245/Lithograph_Native_American_Showing_Wampum_To_Friend_Beads_Camp_Lithograph_Native_Am_Teepee_b.jpg-" TargetMode="External"/><Relationship Id="rId20" Type="http://schemas.openxmlformats.org/officeDocument/2006/relationships/hyperlink" Target="http://2.bp.blogspot.com/-czK6JvFlsxQ/TXfkuiIGgTI/AAAAAAAAERg/TPJcVARF1Uk/s400/naskalnye-risunki.jpg-" TargetMode="External"/><Relationship Id="rId29" Type="http://schemas.openxmlformats.org/officeDocument/2006/relationships/hyperlink" Target="http://www.alshar.ru/images/pico/sh3.jpg-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gumer.info/bibliotek_Buks/History/enc_detvs/02_clip_image002_0000.jpg-" TargetMode="External"/><Relationship Id="rId11" Type="http://schemas.openxmlformats.org/officeDocument/2006/relationships/hyperlink" Target="http://lh6.ggpht.com/-0hOtWjNS9vk/Rh9KvzLIvI/AAAAAAAABFY/pa87x6fvfOI/cuneiform.jpg-" TargetMode="External"/><Relationship Id="rId24" Type="http://schemas.openxmlformats.org/officeDocument/2006/relationships/hyperlink" Target="http://st.free-lance.ru/users/NIKLEN/upload/sm_f_47bde1b800452.jpg-" TargetMode="External"/><Relationship Id="rId5" Type="http://schemas.openxmlformats.org/officeDocument/2006/relationships/hyperlink" Target="http://img0.liveinternet.ru/images/attach/c/1/55/973/55973597_svitolk13.png-" TargetMode="External"/><Relationship Id="rId15" Type="http://schemas.openxmlformats.org/officeDocument/2006/relationships/hyperlink" Target="http://images.fineartamerica.com/images-medium-large/egyptian-scribes-granger.jpg" TargetMode="External"/><Relationship Id="rId23" Type="http://schemas.openxmlformats.org/officeDocument/2006/relationships/hyperlink" Target="http://s017.radikal.ru/i418/1202/a2/daa6727233b5.jpg" TargetMode="External"/><Relationship Id="rId28" Type="http://schemas.openxmlformats.org/officeDocument/2006/relationships/hyperlink" Target="http://www.lvov.lubov-k.ru/wp-content/uploads/2011/03/apostol.jpg" TargetMode="External"/><Relationship Id="rId10" Type="http://schemas.openxmlformats.org/officeDocument/2006/relationships/hyperlink" Target="http://content.onliner.by/forum/e42/158/350601/800x800/77289ac30179bd43588556cea5700289.jpeg-" TargetMode="External"/><Relationship Id="rId19" Type="http://schemas.openxmlformats.org/officeDocument/2006/relationships/hyperlink" Target="http://shteltn.ucoz.ru/_bl/0/07478851.jpg" TargetMode="External"/><Relationship Id="rId31" Type="http://schemas.openxmlformats.org/officeDocument/2006/relationships/hyperlink" Target="http://img0.liveinternet.ru/images/attach/c/1/61/115/61115125_p9.jpg-" TargetMode="External"/><Relationship Id="rId4" Type="http://schemas.openxmlformats.org/officeDocument/2006/relationships/hyperlink" Target="http://s004.radikal.ru/i205/1002/d7/dd19973b231dt.jpg-" TargetMode="External"/><Relationship Id="rId9" Type="http://schemas.openxmlformats.org/officeDocument/2006/relationships/hyperlink" Target="http://img-fotki.yandex.ru/get/5604/cadi-1986.405/0_7b756_96b05ade_XL-" TargetMode="External"/><Relationship Id="rId14" Type="http://schemas.openxmlformats.org/officeDocument/2006/relationships/hyperlink" Target="http://1.bp.blogspot.com/-WnDiAIUZFqE/T0yhgQpachI/AAAAAAAAivo/azkEdn00rS8/s1600/1Eanger+Irving+Couse+(1866-1936).+The+Signal+Light.+Oli+on+canvas.+76.8+x+99.7+cm.+Painted+in+1927.JPG-" TargetMode="External"/><Relationship Id="rId22" Type="http://schemas.openxmlformats.org/officeDocument/2006/relationships/hyperlink" Target="http://www.homeland-/" TargetMode="External"/><Relationship Id="rId27" Type="http://schemas.openxmlformats.org/officeDocument/2006/relationships/hyperlink" Target="http://mathscinet.ru/balonin/files/IvanFedorov2.jpg" TargetMode="External"/><Relationship Id="rId30" Type="http://schemas.openxmlformats.org/officeDocument/2006/relationships/hyperlink" Target="http://community.comstar.ru/FileDownload.asp?FileID=203-" TargetMode="Externa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abc-24.info/uploads/posts/2012-04/1334313323_tr04_14.jpg-" TargetMode="External"/><Relationship Id="rId13" Type="http://schemas.openxmlformats.org/officeDocument/2006/relationships/hyperlink" Target="http://www.arttrans.com.ua/imageproduct/1245/Lithograph_Native_American_Showing_Wampum_To_Friend_Beads_Camp_Lithograph_Native_Am_Teepee_b.jpg-" TargetMode="External"/><Relationship Id="rId18" Type="http://schemas.openxmlformats.org/officeDocument/2006/relationships/hyperlink" Target="http://festival.1september.ru/articles/521263/-" TargetMode="External"/><Relationship Id="rId26" Type="http://schemas.openxmlformats.org/officeDocument/2006/relationships/hyperlink" Target="http://great-egypt.ru/wp-content/uploads/2012/01/pistsyi.jpghttp:/great-egypt.ru/wp-content/uploads/2012/01/pistsyi.jpg-" TargetMode="External"/><Relationship Id="rId3" Type="http://schemas.openxmlformats.org/officeDocument/2006/relationships/hyperlink" Target="http://tehno-science.ru/wp-content/uploads/2011/01/pisec.jpg-" TargetMode="External"/><Relationship Id="rId21" Type="http://schemas.openxmlformats.org/officeDocument/2006/relationships/hyperlink" Target="http://zhelezyaka.com/images/2010/06/15/cave-paintings-in-Romania-4.jpg-" TargetMode="External"/><Relationship Id="rId7" Type="http://schemas.openxmlformats.org/officeDocument/2006/relationships/hyperlink" Target="http://www.ikirov.ru/files/1108/tamtam.gif-" TargetMode="External"/><Relationship Id="rId12" Type="http://schemas.openxmlformats.org/officeDocument/2006/relationships/hyperlink" Target="http://www.barnegatshellfish.org/wampum_historyiselemantal.jpg-" TargetMode="External"/><Relationship Id="rId17" Type="http://schemas.openxmlformats.org/officeDocument/2006/relationships/hyperlink" Target="http://aboutfacts.net/Ancient/Ancient42/MaAt.jpg-" TargetMode="External"/><Relationship Id="rId25" Type="http://schemas.openxmlformats.org/officeDocument/2006/relationships/hyperlink" Target="http://crimeamap.ru/trehglazka/3.jpg-" TargetMode="External"/><Relationship Id="rId2" Type="http://schemas.openxmlformats.org/officeDocument/2006/relationships/image" Target="../media/image1.jpeg"/><Relationship Id="rId16" Type="http://schemas.openxmlformats.org/officeDocument/2006/relationships/hyperlink" Target="http://2.bp.blogspot.com/-czK6JvFlsxQ/TXfkuiIGgTI/AAAAAAAAERg/TPJcVARF1Uk/s400/naskalnye-risunki.jpg-" TargetMode="External"/><Relationship Id="rId20" Type="http://schemas.openxmlformats.org/officeDocument/2006/relationships/hyperlink" Target="http://xage.ru/upload/0803/preh/14.jpg-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community.comstar.ru/FileDownload.asp?FileID=203-" TargetMode="External"/><Relationship Id="rId11" Type="http://schemas.openxmlformats.org/officeDocument/2006/relationships/hyperlink" Target="http://festival.1september.ru/files/articles/60/6006/600638/img2.jpg-" TargetMode="External"/><Relationship Id="rId24" Type="http://schemas.openxmlformats.org/officeDocument/2006/relationships/hyperlink" Target="http://www.slingsbymaps.com/images/rockart%20travellers.jpg-" TargetMode="External"/><Relationship Id="rId5" Type="http://schemas.openxmlformats.org/officeDocument/2006/relationships/hyperlink" Target="http://1.bp.blogspot.com/-WnDiAIUZFqE/T0yhgQpachI/AAAAAAAAivo/azkEdn00rS8/s1600/1Eanger+Irving+Couse+(1866-1936).+The+Signal+Light.+Oli+on+canvas.+76.8+x+99.7+cm.+Painted+in+1927.JPG-" TargetMode="External"/><Relationship Id="rId15" Type="http://schemas.openxmlformats.org/officeDocument/2006/relationships/hyperlink" Target="http://www.kalipedia.com/kalipediamedia/historia/media/200707/17/hisuniversal/20070717klphisuni_162.Ies.SCO.jpg-" TargetMode="External"/><Relationship Id="rId23" Type="http://schemas.openxmlformats.org/officeDocument/2006/relationships/hyperlink" Target="http://www.my-photo-blog.com/wp-content/uploads/2008/10/rock-art.jpg-" TargetMode="External"/><Relationship Id="rId28" Type="http://schemas.openxmlformats.org/officeDocument/2006/relationships/hyperlink" Target="http://festival.1september.ru/articles/594983/-" TargetMode="External"/><Relationship Id="rId10" Type="http://schemas.openxmlformats.org/officeDocument/2006/relationships/hyperlink" Target="http://learningisthekey.com/images/Native%20American%20Adventure%20Quest%20Images/Iroquois%20Wampum%20Belt.jpg-" TargetMode="External"/><Relationship Id="rId19" Type="http://schemas.openxmlformats.org/officeDocument/2006/relationships/hyperlink" Target="http://festival.1september.ru/files/articles/21/2109/210995/img3.jpg-" TargetMode="External"/><Relationship Id="rId4" Type="http://schemas.openxmlformats.org/officeDocument/2006/relationships/hyperlink" Target="http://s016.radikal.ru/i334/1102/16/7a1d121e043f.png-" TargetMode="External"/><Relationship Id="rId9" Type="http://schemas.openxmlformats.org/officeDocument/2006/relationships/hyperlink" Target="http://www.svetozar.ru/lingvo/history/lyaga.jpg-" TargetMode="External"/><Relationship Id="rId14" Type="http://schemas.openxmlformats.org/officeDocument/2006/relationships/hyperlink" Target="http://biblio.alloprof.qc.ca/ImagesDesFiches/7000-7499-Histoire-premier-cycle/7060/7060i32.jpg-" TargetMode="External"/><Relationship Id="rId22" Type="http://schemas.openxmlformats.org/officeDocument/2006/relationships/hyperlink" Target="http://www.rockart101.com/i_coso_petroglyph_bighorns.jpg-" TargetMode="External"/><Relationship Id="rId27" Type="http://schemas.openxmlformats.org/officeDocument/2006/relationships/hyperlink" Target="http://melma.ru/uploads/images/club/pics/d30d96035d6ae87ca600375ebb49f9da.jpg-" TargetMode="Externa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kolizej.at.ua/_fr/4/2170692.jpg-" TargetMode="External"/><Relationship Id="rId13" Type="http://schemas.openxmlformats.org/officeDocument/2006/relationships/hyperlink" Target="http://school-11.berdsk-edu.ru/images/p24_1217821185_12.jpg-" TargetMode="External"/><Relationship Id="rId18" Type="http://schemas.openxmlformats.org/officeDocument/2006/relationships/hyperlink" Target="http://festival.1september.ru/files/articles/31/3135/313597/img9.jpg-" TargetMode="External"/><Relationship Id="rId26" Type="http://schemas.openxmlformats.org/officeDocument/2006/relationships/hyperlink" Target="http://upload.wikimedia.org/wikipedia/commons/thumb/3/33/14_2_List_of_Radzivill_Chron.jpg/230px-14_2_List_of_Radzivill_Chron.jpg-" TargetMode="External"/><Relationship Id="rId3" Type="http://schemas.openxmlformats.org/officeDocument/2006/relationships/hyperlink" Target="http://img0.liveinternet.ru/images/attach/b/2/0/705/705349_image047.jpg-" TargetMode="External"/><Relationship Id="rId21" Type="http://schemas.openxmlformats.org/officeDocument/2006/relationships/hyperlink" Target="http://www.historie.ru/uploads/posts/2012-04/1334257538_flot-finikiici.jpg-" TargetMode="External"/><Relationship Id="rId7" Type="http://schemas.openxmlformats.org/officeDocument/2006/relationships/hyperlink" Target="http://i8.beon.ru/44/12/511244/85/16795285/080d9f78e1b2fdbf9ce20948d78abca7.jpeg" TargetMode="External"/><Relationship Id="rId12" Type="http://schemas.openxmlformats.org/officeDocument/2006/relationships/hyperlink" Target="http://www.epochtimes.com.ua/upload/iblock/859/8594c74efb09188bb110854748ae3efc.jpg-" TargetMode="External"/><Relationship Id="rId17" Type="http://schemas.openxmlformats.org/officeDocument/2006/relationships/hyperlink" Target="http://festival.1september.ru/articles/313597/-" TargetMode="External"/><Relationship Id="rId25" Type="http://schemas.openxmlformats.org/officeDocument/2006/relationships/hyperlink" Target="http://www.compuart.ru/Archive/CA/2008/12/13/Ris_2_apostol.jpg-" TargetMode="External"/><Relationship Id="rId2" Type="http://schemas.openxmlformats.org/officeDocument/2006/relationships/image" Target="../media/image1.jpeg"/><Relationship Id="rId16" Type="http://schemas.openxmlformats.org/officeDocument/2006/relationships/hyperlink" Target="http://upload.wikimedia.org/wikipedia/commons/f/f6/BH_Selestat_3.jpg-" TargetMode="External"/><Relationship Id="rId20" Type="http://schemas.openxmlformats.org/officeDocument/2006/relationships/hyperlink" Target="http://www.vokrugsveta.ru/img/cmn/2007/03/05/057.jpg-" TargetMode="External"/><Relationship Id="rId29" Type="http://schemas.openxmlformats.org/officeDocument/2006/relationships/hyperlink" Target="http://mikkilan.ru/wp-content/uploads/2010/08/20100805beresta.jpg-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mystic-chel.ru/netcat_files/769/1284/h_1a5a668a3cf59948a788e8c05a4ec280" TargetMode="External"/><Relationship Id="rId11" Type="http://schemas.openxmlformats.org/officeDocument/2006/relationships/hyperlink" Target="http://ymadam.ru/wp-content/uploads/2011/10/beresta-1.jpg-" TargetMode="External"/><Relationship Id="rId24" Type="http://schemas.openxmlformats.org/officeDocument/2006/relationships/hyperlink" Target="http://tp66.ru/images/events/image127.jpg-" TargetMode="External"/><Relationship Id="rId32" Type="http://schemas.openxmlformats.org/officeDocument/2006/relationships/hyperlink" Target="http://pochemuha.ru/wp-content/uploads/2011/05/berestyanoe-pismo-300x208.jpg-" TargetMode="External"/><Relationship Id="rId5" Type="http://schemas.openxmlformats.org/officeDocument/2006/relationships/hyperlink" Target="http://4.bp.blogspot.com/-sOicZrlZ-CY/TkpNl4I09wI/AAAAAAAACCM/CBpT8ut7TjU/s1600/papyrus+image+web.jpg" TargetMode="External"/><Relationship Id="rId15" Type="http://schemas.openxmlformats.org/officeDocument/2006/relationships/hyperlink" Target="http://my-i-nashi-deti.ru/wp-content/uploads/2012/04/3887.jpg-" TargetMode="External"/><Relationship Id="rId23" Type="http://schemas.openxmlformats.org/officeDocument/2006/relationships/hyperlink" Target="http://www.publiclibrary.ru/readers/kaleidoskop/images-kaleidoskop/Fedorov-Ivan-01.jpg-" TargetMode="External"/><Relationship Id="rId28" Type="http://schemas.openxmlformats.org/officeDocument/2006/relationships/hyperlink" Target="http://pkr.orthgymn.ru/textbook/pic/pic24.jpg-" TargetMode="External"/><Relationship Id="rId10" Type="http://schemas.openxmlformats.org/officeDocument/2006/relationships/hyperlink" Target="http://pedsovet.su/load/321-1-0-14106-" TargetMode="External"/><Relationship Id="rId19" Type="http://schemas.openxmlformats.org/officeDocument/2006/relationships/hyperlink" Target="http://img0.liveinternet.ru/images/attach/c/5/85/418/85418818_Snap_20120331_05h50m36s_001_.jpg-" TargetMode="External"/><Relationship Id="rId31" Type="http://schemas.openxmlformats.org/officeDocument/2006/relationships/hyperlink" Target="http://russian7.ru/wp-content/uploads/2012/02/1_1.jpg-" TargetMode="External"/><Relationship Id="rId4" Type="http://schemas.openxmlformats.org/officeDocument/2006/relationships/hyperlink" Target="http://dic.academic.ru/pictures/enc_pictures/i_512.jpg-" TargetMode="External"/><Relationship Id="rId9" Type="http://schemas.openxmlformats.org/officeDocument/2006/relationships/hyperlink" Target="http://bibliotekar.ru/nauka/45-5.files/image001.jpg-" TargetMode="External"/><Relationship Id="rId14" Type="http://schemas.openxmlformats.org/officeDocument/2006/relationships/hyperlink" Target="http://museummatters.blog.com/files/2011/09/CuneiformTablet.jpg-" TargetMode="External"/><Relationship Id="rId22" Type="http://schemas.openxmlformats.org/officeDocument/2006/relationships/hyperlink" Target="http://adicel.webs.com/hebrewscript-old.jpg-" TargetMode="External"/><Relationship Id="rId27" Type="http://schemas.openxmlformats.org/officeDocument/2006/relationships/hyperlink" Target="http://img12.nnm.ru/8/f/1/4/6/8f14618b95ffb6aab752387ea2296d2a_full.jpg" TargetMode="External"/><Relationship Id="rId30" Type="http://schemas.openxmlformats.org/officeDocument/2006/relationships/hyperlink" Target="http://chernavabibl.ucoz.ru/kniga/drevnerusskie_knigi.jpg-" TargetMode="Externa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homeland-/" TargetMode="External"/><Relationship Id="rId13" Type="http://schemas.openxmlformats.org/officeDocument/2006/relationships/hyperlink" Target="http://static.diary.ru/userdir/1/7/8/2/1782043/73145792.jpg" TargetMode="External"/><Relationship Id="rId18" Type="http://schemas.openxmlformats.org/officeDocument/2006/relationships/hyperlink" Target="http://cordis.europa.eu/ictresults/image-gallery/200805/89753_001.jpg-" TargetMode="External"/><Relationship Id="rId26" Type="http://schemas.openxmlformats.org/officeDocument/2006/relationships/hyperlink" Target="http://profi-marketing.ru/wp-content/uploads/2011/09/veselie_deti.jpg-" TargetMode="External"/><Relationship Id="rId3" Type="http://schemas.openxmlformats.org/officeDocument/2006/relationships/hyperlink" Target="http://img.lenta.ru/news/2008/05/26/gramota/picture.jpg-" TargetMode="External"/><Relationship Id="rId21" Type="http://schemas.openxmlformats.org/officeDocument/2006/relationships/hyperlink" Target="http://kvaclub.ru/foto/tramway/tr04_16.jpg-" TargetMode="External"/><Relationship Id="rId7" Type="http://schemas.openxmlformats.org/officeDocument/2006/relationships/hyperlink" Target="http://maxrewinski.files.wordpress.com/2009/07/cmminiature.jpg?w=720" TargetMode="External"/><Relationship Id="rId12" Type="http://schemas.openxmlformats.org/officeDocument/2006/relationships/hyperlink" Target="http://literator.narod.ru/images/egednevnik/april_il/alfavit/f.gif-" TargetMode="External"/><Relationship Id="rId17" Type="http://schemas.openxmlformats.org/officeDocument/2006/relationships/hyperlink" Target="http://www.irbit-media.ru/uploads/posts/2011-09/1315295494_informaciya-gibdd.png-" TargetMode="External"/><Relationship Id="rId25" Type="http://schemas.openxmlformats.org/officeDocument/2006/relationships/hyperlink" Target="http://pedsovet.su/load/321-1-0-13970-" TargetMode="External"/><Relationship Id="rId2" Type="http://schemas.openxmlformats.org/officeDocument/2006/relationships/image" Target="../media/image1.jpeg"/><Relationship Id="rId16" Type="http://schemas.openxmlformats.org/officeDocument/2006/relationships/hyperlink" Target="http://upload.wikimedia.org/wikipedia/commons/thumb/5/5c/Italian_traffic_signs_-_divieto_di_segnalazioni_acustiche.svg/600px-Italian_traffic_signs_-_divieto_di_segnalazioni_acustiche.svg.png-" TargetMode="External"/><Relationship Id="rId20" Type="http://schemas.openxmlformats.org/officeDocument/2006/relationships/hyperlink" Target="http://www.clker.com/cliparts/a/8/e/5/1194989598211788984cycle_route.svg.hi.png" TargetMode="External"/><Relationship Id="rId29" Type="http://schemas.openxmlformats.org/officeDocument/2006/relationships/hyperlink" Target="http://www.lenagold.ru/fon/clipart/s/smil/smail58.gif-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mmedia.nsu.ru/culture/DATA/obj3058/PICTURE.jpg-" TargetMode="External"/><Relationship Id="rId11" Type="http://schemas.openxmlformats.org/officeDocument/2006/relationships/hyperlink" Target="http://newciv.relarn.ru/work/2-09/bukvi/Alfavit/m2.jpg-" TargetMode="External"/><Relationship Id="rId24" Type="http://schemas.openxmlformats.org/officeDocument/2006/relationships/hyperlink" Target="http://kvaclub.ru/foto/tramway/tr04_22.jpg-" TargetMode="External"/><Relationship Id="rId5" Type="http://schemas.openxmlformats.org/officeDocument/2006/relationships/hyperlink" Target="http://inyazservice.narod.ru/saints-cyril-and-methodius.jpg-" TargetMode="External"/><Relationship Id="rId15" Type="http://schemas.openxmlformats.org/officeDocument/2006/relationships/hyperlink" Target="http://allforchildren.ru/pictures/showimg/school3/school0317jpg.htm-" TargetMode="External"/><Relationship Id="rId23" Type="http://schemas.openxmlformats.org/officeDocument/2006/relationships/hyperlink" Target="http://kvaclub.ru/foto/tramway/tr04_21.jpg-" TargetMode="External"/><Relationship Id="rId28" Type="http://schemas.openxmlformats.org/officeDocument/2006/relationships/hyperlink" Target="http://www.lenagold.ru/fon/clipart/s/smil/smail25.gif-" TargetMode="External"/><Relationship Id="rId10" Type="http://schemas.openxmlformats.org/officeDocument/2006/relationships/hyperlink" Target="http://img0.liveinternet.ru/images/attach/c/4/79/263/79263822_large_img233.jpg-" TargetMode="External"/><Relationship Id="rId19" Type="http://schemas.openxmlformats.org/officeDocument/2006/relationships/hyperlink" Target="http://telemiks.tv/photo/image/13484/master/%D0%B0%D0%B7%D0%B1%D1%83%D0%BA%D0%B0%20%D1%81%D0%BB%D0%B5%D0%BF%D1%8B%D1%85.jpg?1323056711-" TargetMode="External"/><Relationship Id="rId4" Type="http://schemas.openxmlformats.org/officeDocument/2006/relationships/hyperlink" Target="http://evolutsia.com/images/stories/a/5/1/14/5.jpg-" TargetMode="External"/><Relationship Id="rId9" Type="http://schemas.openxmlformats.org/officeDocument/2006/relationships/hyperlink" Target="http://s017.radikal.ru/i418/1202/a2/daa6727233b5.jpg" TargetMode="External"/><Relationship Id="rId14" Type="http://schemas.openxmlformats.org/officeDocument/2006/relationships/hyperlink" Target="http://static.diary.ru/userdir/1/7/8/2/1782043/73145834.jpg" TargetMode="External"/><Relationship Id="rId22" Type="http://schemas.openxmlformats.org/officeDocument/2006/relationships/hyperlink" Target="http://kvaclub.ru/foto/tramway/tr04_17.jpg-" TargetMode="External"/><Relationship Id="rId27" Type="http://schemas.openxmlformats.org/officeDocument/2006/relationships/hyperlink" Target="http://content.onliner.by/forum/e42/158/350601/800x800/77289ac30179bd43588556cea5700289.jpeg-" TargetMode="External"/><Relationship Id="rId30" Type="http://schemas.openxmlformats.org/officeDocument/2006/relationships/hyperlink" Target="http://www.lenagold.ru/fon/clipart/s/smil/smail66.gif-" TargetMode="Externa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img-fotki.yandex.ru/get/4405/valenta-mog.ba/0_675b4_ad86859a_L.jpg-" TargetMode="External"/><Relationship Id="rId13" Type="http://schemas.openxmlformats.org/officeDocument/2006/relationships/hyperlink" Target="http://ohdeti.ru/uploads/posts/2012-03/1332420081_bukva-ae.png-" TargetMode="External"/><Relationship Id="rId18" Type="http://schemas.openxmlformats.org/officeDocument/2006/relationships/hyperlink" Target="https://www.it-n.ru/communities.aspx?cat_no=107408&amp;d_no=161815&amp;ext=Attachment.aspx?Id=61766" TargetMode="External"/><Relationship Id="rId3" Type="http://schemas.openxmlformats.org/officeDocument/2006/relationships/hyperlink" Target="http://www.lenagold.ru/fon/clipart/s/smil/smail63.gif-" TargetMode="External"/><Relationship Id="rId7" Type="http://schemas.openxmlformats.org/officeDocument/2006/relationships/hyperlink" Target="http://img-fotki.yandex.ru/get/5604/valenta-mog.ba/0_675c3_ccd54f33_L.jpg-" TargetMode="External"/><Relationship Id="rId12" Type="http://schemas.openxmlformats.org/officeDocument/2006/relationships/hyperlink" Target="http://img-fotki.yandex.ru/get/4704/svetlera.4c3/0_68ccb_3bd4b644_XL-" TargetMode="External"/><Relationship Id="rId17" Type="http://schemas.openxmlformats.org/officeDocument/2006/relationships/hyperlink" Target="https://www.it-n.ru/communities.aspx?cat_no=107408&amp;d_no=161823&amp;ext=Attachment.aspx?Id=61776" TargetMode="External"/><Relationship Id="rId2" Type="http://schemas.openxmlformats.org/officeDocument/2006/relationships/image" Target="../media/image1.jpeg"/><Relationship Id="rId16" Type="http://schemas.openxmlformats.org/officeDocument/2006/relationships/hyperlink" Target="https://www.it-n.ru/communities.aspx?cat_no=107408&amp;d_no=166602&amp;ext=Attachment.aspx?Id=64681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g-fotki.yandex.ru/get/5411/113882196.df/0_66ff2_efe76798_XL-" TargetMode="External"/><Relationship Id="rId11" Type="http://schemas.openxmlformats.org/officeDocument/2006/relationships/hyperlink" Target="http://school64.uz/alfavit/35.png-" TargetMode="External"/><Relationship Id="rId5" Type="http://schemas.openxmlformats.org/officeDocument/2006/relationships/hyperlink" Target="http://img-fotki.yandex.ru/get/4412/113882196.df/0_66ff5_7938d1ad_XL-" TargetMode="External"/><Relationship Id="rId15" Type="http://schemas.openxmlformats.org/officeDocument/2006/relationships/hyperlink" Target="https://www.it-n.ru/communities.aspx?cat_no=107408&amp;d_no=166158&amp;ext=Attachment.aspx?Id=64378" TargetMode="External"/><Relationship Id="rId10" Type="http://schemas.openxmlformats.org/officeDocument/2006/relationships/hyperlink" Target="http://ohdeti.ru/uploads/posts/2012-03/1332139346_bukva-u.png-" TargetMode="External"/><Relationship Id="rId4" Type="http://schemas.openxmlformats.org/officeDocument/2006/relationships/hyperlink" Target="http://www.lenagold.ru/fon/clipart/s/smil/smail53.gif-" TargetMode="External"/><Relationship Id="rId9" Type="http://schemas.openxmlformats.org/officeDocument/2006/relationships/hyperlink" Target="http://img-fotki.yandex.ru/get/5813/113882196.df/0_6700b_c7884aa2_XL-" TargetMode="External"/><Relationship Id="rId14" Type="http://schemas.openxmlformats.org/officeDocument/2006/relationships/hyperlink" Target="http://img-fotki.yandex.ru/get/4412/113882196.df/0_67008_f449add9_XL-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13" Type="http://schemas.openxmlformats.org/officeDocument/2006/relationships/slide" Target="slide14.xml"/><Relationship Id="rId18" Type="http://schemas.openxmlformats.org/officeDocument/2006/relationships/image" Target="../media/image30.png"/><Relationship Id="rId3" Type="http://schemas.openxmlformats.org/officeDocument/2006/relationships/image" Target="../media/image20.png"/><Relationship Id="rId21" Type="http://schemas.openxmlformats.org/officeDocument/2006/relationships/slide" Target="slide24.xml"/><Relationship Id="rId7" Type="http://schemas.openxmlformats.org/officeDocument/2006/relationships/slide" Target="slide15.xml"/><Relationship Id="rId12" Type="http://schemas.openxmlformats.org/officeDocument/2006/relationships/image" Target="../media/image26.png"/><Relationship Id="rId17" Type="http://schemas.openxmlformats.org/officeDocument/2006/relationships/image" Target="../media/image29.gif"/><Relationship Id="rId2" Type="http://schemas.openxmlformats.org/officeDocument/2006/relationships/image" Target="../media/image19.jpeg"/><Relationship Id="rId16" Type="http://schemas.openxmlformats.org/officeDocument/2006/relationships/slide" Target="slide16.xml"/><Relationship Id="rId20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25.jpeg"/><Relationship Id="rId24" Type="http://schemas.openxmlformats.org/officeDocument/2006/relationships/image" Target="../media/image34.png"/><Relationship Id="rId5" Type="http://schemas.openxmlformats.org/officeDocument/2006/relationships/image" Target="../media/image21.jpeg"/><Relationship Id="rId15" Type="http://schemas.openxmlformats.org/officeDocument/2006/relationships/image" Target="../media/image28.png"/><Relationship Id="rId23" Type="http://schemas.openxmlformats.org/officeDocument/2006/relationships/image" Target="../media/image33.jpeg"/><Relationship Id="rId10" Type="http://schemas.openxmlformats.org/officeDocument/2006/relationships/slide" Target="slide13.xml"/><Relationship Id="rId19" Type="http://schemas.openxmlformats.org/officeDocument/2006/relationships/slide" Target="slide21.xml"/><Relationship Id="rId4" Type="http://schemas.openxmlformats.org/officeDocument/2006/relationships/slide" Target="slide4.xml"/><Relationship Id="rId9" Type="http://schemas.openxmlformats.org/officeDocument/2006/relationships/image" Target="../media/image24.png"/><Relationship Id="rId14" Type="http://schemas.openxmlformats.org/officeDocument/2006/relationships/image" Target="../media/image27.jpeg"/><Relationship Id="rId22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slide" Target="slide8.xml"/><Relationship Id="rId4" Type="http://schemas.openxmlformats.org/officeDocument/2006/relationships/image" Target="../media/image4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6.xml"/><Relationship Id="rId4" Type="http://schemas.openxmlformats.org/officeDocument/2006/relationships/image" Target="../media/image4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6.xml"/><Relationship Id="rId4" Type="http://schemas.openxmlformats.org/officeDocument/2006/relationships/image" Target="../media/image5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11.xml"/><Relationship Id="rId7" Type="http://schemas.openxmlformats.org/officeDocument/2006/relationships/slide" Target="slide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eg"/><Relationship Id="rId5" Type="http://schemas.openxmlformats.org/officeDocument/2006/relationships/slide" Target="slide10.xml"/><Relationship Id="rId4" Type="http://schemas.openxmlformats.org/officeDocument/2006/relationships/image" Target="../media/image51.jpeg"/><Relationship Id="rId9" Type="http://schemas.openxmlformats.org/officeDocument/2006/relationships/image" Target="../media/image5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alphaModFix amt="6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006-010-V-protsesse-okhoty-i-truda-u-pervobytnykh-ljudej-voznikla-potrebnost-v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naskalnye-risunki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1Eanger Irving Couse (1866-1936)_ The Signal Light_ Oli on canvas_ 76_8 x 99_7 cm_ Painted in 1927.JP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пер.JPG"/>
          <p:cNvPicPr>
            <a:picLocks noChangeAspect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5175546" flipH="1">
            <a:off x="836469" y="4238014"/>
            <a:ext cx="1543824" cy="1319661"/>
          </a:xfrm>
          <a:prstGeom prst="rect">
            <a:avLst/>
          </a:prstGeom>
        </p:spPr>
      </p:pic>
      <p:pic>
        <p:nvPicPr>
          <p:cNvPr id="13" name="Рисунок 12" descr="чер.JPG"/>
          <p:cNvPicPr>
            <a:picLocks noChangeAspect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23528" y="5368640"/>
            <a:ext cx="1390984" cy="1275069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17814" y="1087923"/>
            <a:ext cx="798327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chemeClr val="bg2">
                    <a:lumMod val="25000"/>
                  </a:schemeClr>
                </a:solidFill>
                <a:latin typeface="Monotype Corsiva" pitchFamily="66" charset="0"/>
              </a:rPr>
              <a:t>Молчат гробницы, мумии и кости,-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643042" y="2016617"/>
            <a:ext cx="539442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chemeClr val="bg2">
                    <a:lumMod val="25000"/>
                  </a:schemeClr>
                </a:solidFill>
                <a:latin typeface="Monotype Corsiva" pitchFamily="66" charset="0"/>
              </a:rPr>
              <a:t>Лишь слову жизнь дана: </a:t>
            </a:r>
            <a:endParaRPr lang="ru-RU" sz="4400" dirty="0"/>
          </a:p>
        </p:txBody>
      </p:sp>
      <p:sp>
        <p:nvSpPr>
          <p:cNvPr id="19" name="TextBox 18"/>
          <p:cNvSpPr txBox="1"/>
          <p:nvPr/>
        </p:nvSpPr>
        <p:spPr>
          <a:xfrm>
            <a:off x="571472" y="2982582"/>
            <a:ext cx="863569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chemeClr val="bg2">
                    <a:lumMod val="25000"/>
                  </a:schemeClr>
                </a:solidFill>
                <a:latin typeface="Monotype Corsiva" pitchFamily="66" charset="0"/>
              </a:rPr>
              <a:t>Из древней тьмы, на мировом погосте, </a:t>
            </a:r>
            <a:br>
              <a:rPr lang="ru-RU" sz="4400" dirty="0" smtClean="0">
                <a:solidFill>
                  <a:schemeClr val="bg2">
                    <a:lumMod val="25000"/>
                  </a:schemeClr>
                </a:solidFill>
                <a:latin typeface="Monotype Corsiva" pitchFamily="66" charset="0"/>
              </a:rPr>
            </a:br>
            <a:endParaRPr lang="ru-RU" sz="4400" dirty="0"/>
          </a:p>
        </p:txBody>
      </p:sp>
      <p:sp>
        <p:nvSpPr>
          <p:cNvPr id="20" name="TextBox 19"/>
          <p:cNvSpPr txBox="1"/>
          <p:nvPr/>
        </p:nvSpPr>
        <p:spPr>
          <a:xfrm>
            <a:off x="1643042" y="3874005"/>
            <a:ext cx="529984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chemeClr val="bg2">
                    <a:lumMod val="25000"/>
                  </a:schemeClr>
                </a:solidFill>
                <a:latin typeface="Monotype Corsiva" pitchFamily="66" charset="0"/>
              </a:rPr>
              <a:t>Звучат лишь Письмена.</a:t>
            </a:r>
            <a:endParaRPr lang="ru-RU" sz="4400" dirty="0"/>
          </a:p>
        </p:txBody>
      </p:sp>
      <p:sp>
        <p:nvSpPr>
          <p:cNvPr id="21" name="TextBox 20"/>
          <p:cNvSpPr txBox="1"/>
          <p:nvPr/>
        </p:nvSpPr>
        <p:spPr>
          <a:xfrm>
            <a:off x="6357950" y="4721378"/>
            <a:ext cx="24753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chemeClr val="bg2">
                    <a:lumMod val="25000"/>
                  </a:schemeClr>
                </a:solidFill>
                <a:latin typeface="Monotype Corsiva" pitchFamily="66" charset="0"/>
              </a:rPr>
              <a:t>Иван Бунин</a:t>
            </a:r>
            <a:endParaRPr lang="ru-RU" sz="4000" dirty="0">
              <a:solidFill>
                <a:schemeClr val="bg2">
                  <a:lumMod val="2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24" name="пролог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7" name="Рисунок 6" descr="A5JWPCAUO4618CAAS1XGSCA19CG4ACAFELS0ICAW4C729CAX91LU7CAVQ76OUCA5FV6DKCAP9CHY5CAYUX5S7CAZGRT52CACK4UE8CACA4B0ZCA8NDRLTCAQXKG73CAB0MM64CAHF09ABCA19RGG0CAU92KFI.jpg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0" y="0"/>
            <a:ext cx="9165499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Lithograph_Native_American_Showing_Wampum_To_Friend_Beads_Camp_Lithograph_Native_Am_Teepee_b.jpg"/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pesn_o_gayavate.jpg"/>
          <p:cNvPicPr>
            <a:picLocks noChangeAspect="1"/>
          </p:cNvPicPr>
          <p:nvPr/>
        </p:nvPicPr>
        <p:blipFill>
          <a:blip r:embed="rId13" cstate="email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pistsyi.jpg"/>
          <p:cNvPicPr>
            <a:picLocks noChangeAspect="1"/>
          </p:cNvPicPr>
          <p:nvPr/>
        </p:nvPicPr>
        <p:blipFill>
          <a:blip r:embed="rId14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Рисунок 25" descr="табл.jpg"/>
          <p:cNvPicPr>
            <a:picLocks noChangeAspect="1"/>
          </p:cNvPicPr>
          <p:nvPr/>
        </p:nvPicPr>
        <p:blipFill>
          <a:blip r:embed="rId15" cstate="email"/>
          <a:stretch>
            <a:fillRect/>
          </a:stretch>
        </p:blipFill>
        <p:spPr>
          <a:xfrm>
            <a:off x="0" y="0"/>
            <a:ext cx="9139943" cy="6858000"/>
          </a:xfrm>
          <a:prstGeom prst="rect">
            <a:avLst/>
          </a:prstGeom>
        </p:spPr>
      </p:pic>
      <p:pic>
        <p:nvPicPr>
          <p:cNvPr id="17" name="Рисунок 16" descr="sm_f_47bde1b800452.jpg"/>
          <p:cNvPicPr>
            <a:picLocks noChangeAspect="1"/>
          </p:cNvPicPr>
          <p:nvPr/>
        </p:nvPicPr>
        <p:blipFill>
          <a:blip r:embed="rId16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2" name="Рисунок 21" descr="fedorow.jpg"/>
          <p:cNvPicPr>
            <a:picLocks noChangeAspect="1"/>
          </p:cNvPicPr>
          <p:nvPr/>
        </p:nvPicPr>
        <p:blipFill>
          <a:blip r:embed="rId17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3" name="Рисунок 22" descr="kak_ychili_na_rusi.jpg"/>
          <p:cNvPicPr>
            <a:picLocks noChangeAspect="1"/>
          </p:cNvPicPr>
          <p:nvPr/>
        </p:nvPicPr>
        <p:blipFill>
          <a:blip r:embed="rId18" cstate="email"/>
          <a:stretch>
            <a:fillRect/>
          </a:stretch>
        </p:blipFill>
        <p:spPr>
          <a:xfrm>
            <a:off x="0" y="1"/>
            <a:ext cx="9139781" cy="6857999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971600" y="692696"/>
            <a:ext cx="7200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chemeClr val="bg2">
                    <a:lumMod val="25000"/>
                  </a:schemeClr>
                </a:solidFill>
                <a:latin typeface="Monotype Corsiva" pitchFamily="66" charset="0"/>
              </a:rPr>
              <a:t>Азбука –</a:t>
            </a:r>
          </a:p>
          <a:p>
            <a:r>
              <a:rPr lang="ru-RU" sz="6000" dirty="0" smtClean="0">
                <a:solidFill>
                  <a:schemeClr val="bg2">
                    <a:lumMod val="25000"/>
                  </a:schemeClr>
                </a:solidFill>
                <a:latin typeface="Monotype Corsiva" pitchFamily="66" charset="0"/>
              </a:rPr>
              <a:t>к мудрости ступенька</a:t>
            </a:r>
            <a:endParaRPr lang="ru-RU" sz="6000" dirty="0">
              <a:solidFill>
                <a:schemeClr val="bg2">
                  <a:lumMod val="2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31" name="Рисунок 30" descr="маси.JPG"/>
          <p:cNvPicPr>
            <a:picLocks noChangeAspect="1"/>
          </p:cNvPicPr>
          <p:nvPr/>
        </p:nvPicPr>
        <p:blipFill>
          <a:blip r:embed="rId1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051720" y="2852937"/>
            <a:ext cx="2043050" cy="4005064"/>
          </a:xfrm>
          <a:prstGeom prst="rect">
            <a:avLst/>
          </a:prstGeom>
        </p:spPr>
      </p:pic>
      <p:pic>
        <p:nvPicPr>
          <p:cNvPr id="28" name="Рисунок 27" descr="маси.JPG"/>
          <p:cNvPicPr>
            <a:picLocks noChangeAspect="1"/>
          </p:cNvPicPr>
          <p:nvPr/>
        </p:nvPicPr>
        <p:blipFill>
          <a:blip r:embed="rId2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1244"/>
          <a:stretch>
            <a:fillRect/>
          </a:stretch>
        </p:blipFill>
        <p:spPr>
          <a:xfrm>
            <a:off x="5508104" y="2564904"/>
            <a:ext cx="1892034" cy="4114838"/>
          </a:xfrm>
          <a:prstGeom prst="rect">
            <a:avLst/>
          </a:prstGeom>
        </p:spPr>
      </p:pic>
    </p:spTree>
  </p:cSld>
  <p:clrMapOvr>
    <a:masterClrMapping/>
  </p:clrMapOvr>
  <p:transition advClick="0" advTm="16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4" presetClass="path" presetSubtype="0" accel="50000" decel="5000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3385 -0.08935 L -0.08489 -0.59398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-2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500"/>
                            </p:stCondLst>
                            <p:childTnLst>
                              <p:par>
                                <p:cTn id="1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489 -0.59398 L 0.75764 -0.58333 " pathEditMode="relative" rAng="0" ptsTypes="AA">
                                      <p:cBhvr>
                                        <p:cTn id="12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1" y="5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7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5764 -0.58333 L -0.02205 -0.46783 " pathEditMode="relative" rAng="0" ptsTypes="AA">
                                      <p:cBhvr>
                                        <p:cTn id="18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" y="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500"/>
                            </p:stCondLst>
                            <p:childTnLst>
                              <p:par>
                                <p:cTn id="2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205 -0.46783 L 0.71823 -0.46783 " pathEditMode="relative" rAng="0" ptsTypes="AA">
                                      <p:cBhvr>
                                        <p:cTn id="21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0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500"/>
                            </p:stCondLst>
                            <p:childTnLst>
                              <p:par>
                                <p:cTn id="26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1823 -0.46782 L 0.00121 -0.34005 " pathEditMode="relative" rAng="0" ptsTypes="AA">
                                      <p:cBhvr>
                                        <p:cTn id="27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9" y="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2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22 -0.34005 L 0.81303 -0.31227 " pathEditMode="relative" rAng="0" ptsTypes="AA">
                                      <p:cBhvr>
                                        <p:cTn id="30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6" y="14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8500"/>
                            </p:stCondLst>
                            <p:childTnLst>
                              <p:par>
                                <p:cTn id="3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81302 -0.31227 L -0.09323 -0.19306 " pathEditMode="relative" rAng="0" ptsTypes="AA">
                                      <p:cBhvr>
                                        <p:cTn id="36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3" y="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1500"/>
                            </p:stCondLst>
                            <p:childTnLst>
                              <p:par>
                                <p:cTn id="3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323 -0.19306 L 0.67101 -0.19491 " pathEditMode="relative" rAng="0" ptsTypes="AA">
                                      <p:cBhvr>
                                        <p:cTn id="39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" y="-1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4500"/>
                            </p:stCondLst>
                            <p:childTnLst>
                              <p:par>
                                <p:cTn id="44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71 -0.19491 L 0.55295 -0.0794 " pathEditMode="relative" rAng="0" ptsTypes="AA">
                                      <p:cBhvr>
                                        <p:cTn id="45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" y="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7500"/>
                            </p:stCondLst>
                            <p:childTnLst>
                              <p:par>
                                <p:cTn id="4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5295 -0.0794 L 0.80486 -0.06898 " pathEditMode="relative" rAng="0" ptsTypes="AA">
                                      <p:cBhvr>
                                        <p:cTn id="48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" y="5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500"/>
                            </p:stCondLst>
                            <p:childTnLst>
                              <p:par>
                                <p:cTn id="5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2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7000"/>
                            </p:stCondLst>
                            <p:childTnLst>
                              <p:par>
                                <p:cTn id="6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900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3000"/>
                            </p:stCondLst>
                            <p:childTnLst>
                              <p:par>
                                <p:cTn id="84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800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2000"/>
                            </p:stCondLst>
                            <p:childTnLst>
                              <p:par>
                                <p:cTn id="92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7000"/>
                            </p:stCondLst>
                            <p:childTnLst>
                              <p:par>
                                <p:cTn id="96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1000"/>
                            </p:stCondLst>
                            <p:childTnLst>
                              <p:par>
                                <p:cTn id="100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6000"/>
                            </p:stCondLst>
                            <p:childTnLst>
                              <p:par>
                                <p:cTn id="104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70000"/>
                            </p:stCondLst>
                            <p:childTnLst>
                              <p:par>
                                <p:cTn id="108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75000"/>
                            </p:stCondLst>
                            <p:childTnLst>
                              <p:par>
                                <p:cTn id="112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79000"/>
                            </p:stCondLst>
                            <p:childTnLst>
                              <p:par>
                                <p:cTn id="116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84000"/>
                            </p:stCondLst>
                            <p:childTnLst>
                              <p:par>
                                <p:cTn id="120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88000"/>
                            </p:stCondLst>
                            <p:childTnLst>
                              <p:par>
                                <p:cTn id="124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93000"/>
                            </p:stCondLst>
                            <p:childTnLst>
                              <p:par>
                                <p:cTn id="128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3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97000"/>
                            </p:stCondLst>
                            <p:childTnLst>
                              <p:par>
                                <p:cTn id="132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02000"/>
                            </p:stCondLst>
                            <p:childTnLst>
                              <p:par>
                                <p:cTn id="136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06000"/>
                            </p:stCondLst>
                            <p:childTnLst>
                              <p:par>
                                <p:cTn id="140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3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10000"/>
                            </p:stCondLst>
                            <p:childTnLst>
                              <p:par>
                                <p:cTn id="144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14000"/>
                            </p:stCondLst>
                            <p:childTnLst>
                              <p:par>
                                <p:cTn id="14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17000"/>
                            </p:stCondLst>
                            <p:childTnLst>
                              <p:par>
                                <p:cTn id="152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21000"/>
                            </p:stCondLst>
                            <p:childTnLst>
                              <p:par>
                                <p:cTn id="156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26000"/>
                            </p:stCondLst>
                            <p:childTnLst>
                              <p:par>
                                <p:cTn id="160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31000"/>
                            </p:stCondLst>
                            <p:childTnLst>
                              <p:par>
                                <p:cTn id="1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7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  <p:bldLst>
      <p:bldP spid="16" grpId="0"/>
      <p:bldP spid="16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5436096" y="188640"/>
            <a:ext cx="3461204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800" b="1" dirty="0" smtClean="0">
                <a:ln w="11430"/>
                <a:solidFill>
                  <a:schemeClr val="bg1"/>
                </a:solidFill>
                <a:effectLst>
                  <a:glow rad="101600">
                    <a:schemeClr val="bg2">
                      <a:lumMod val="10000"/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Пиктография</a:t>
            </a:r>
            <a:endParaRPr lang="ru-RU" sz="4800" b="1" dirty="0">
              <a:ln w="11430"/>
              <a:solidFill>
                <a:schemeClr val="bg1"/>
              </a:solidFill>
              <a:effectLst>
                <a:glow rad="101600">
                  <a:schemeClr val="bg2">
                    <a:lumMod val="10000"/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5" name="Рисунок 4" descr="rockart%20travellers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923928" y="3429000"/>
            <a:ext cx="3286148" cy="3000396"/>
          </a:xfrm>
          <a:prstGeom prst="ellipse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6" name="Рисунок 5" descr="rock-art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 rot="20708710">
            <a:off x="2493572" y="2346864"/>
            <a:ext cx="3571900" cy="1665626"/>
          </a:xfrm>
          <a:prstGeom prst="ellipse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7" name="Рисунок 6" descr="i_coso_petroglyph_bighorns.jp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 rot="20978120">
            <a:off x="164180" y="4782620"/>
            <a:ext cx="3357586" cy="2449755"/>
          </a:xfrm>
          <a:prstGeom prst="ellipse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8" name="Рисунок 7" descr="cave-paintings-in-Romania-4.jp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>
          <a:xfrm>
            <a:off x="4860032" y="836712"/>
            <a:ext cx="2808312" cy="2711474"/>
          </a:xfrm>
          <a:prstGeom prst="ellipse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9" name="Рисунок 8" descr="10.jp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2699792" y="0"/>
            <a:ext cx="1867561" cy="2647543"/>
          </a:xfrm>
          <a:prstGeom prst="ellipse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10" name="Рисунок 9" descr="14.jpg"/>
          <p:cNvPicPr>
            <a:picLocks noChangeAspect="1"/>
          </p:cNvPicPr>
          <p:nvPr/>
        </p:nvPicPr>
        <p:blipFill>
          <a:blip r:embed="rId9" cstate="email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549287">
            <a:off x="6375168" y="2946835"/>
            <a:ext cx="2829564" cy="3732616"/>
          </a:xfrm>
          <a:prstGeom prst="ellipse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3" name="TextBox 2"/>
          <p:cNvSpPr txBox="1"/>
          <p:nvPr/>
        </p:nvSpPr>
        <p:spPr>
          <a:xfrm>
            <a:off x="467544" y="1124744"/>
            <a:ext cx="8167621" cy="14465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 smtClean="0">
                <a:ln w="11430"/>
                <a:solidFill>
                  <a:schemeClr val="bg1"/>
                </a:solidFill>
                <a:effectLst>
                  <a:glow rad="101600">
                    <a:schemeClr val="bg2">
                      <a:lumMod val="10000"/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Первыми книгами людей были камни</a:t>
            </a:r>
          </a:p>
          <a:p>
            <a:r>
              <a:rPr lang="ru-RU" sz="4400" b="1" dirty="0" smtClean="0">
                <a:ln w="11430"/>
                <a:solidFill>
                  <a:schemeClr val="bg1"/>
                </a:solidFill>
                <a:effectLst>
                  <a:glow rad="101600">
                    <a:schemeClr val="bg2">
                      <a:lumMod val="10000"/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                                    Анатоль Франс</a:t>
            </a:r>
          </a:p>
        </p:txBody>
      </p:sp>
      <p:sp>
        <p:nvSpPr>
          <p:cNvPr id="13" name="Стрелка вверх 12">
            <a:hlinkClick r:id="rId10" action="ppaction://hlinksldjump"/>
          </p:cNvPr>
          <p:cNvSpPr/>
          <p:nvPr/>
        </p:nvSpPr>
        <p:spPr>
          <a:xfrm>
            <a:off x="8316416" y="6093296"/>
            <a:ext cx="484632" cy="548680"/>
          </a:xfrm>
          <a:prstGeom prst="upArrow">
            <a:avLst/>
          </a:prstGeom>
          <a:solidFill>
            <a:schemeClr val="bg2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 advClick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50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000"/>
                            </p:stCondLst>
                            <p:childTnLst>
                              <p:par>
                                <p:cTn id="23" presetID="10" presetClass="exit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0"/>
                            </p:stCondLst>
                            <p:childTnLst>
                              <p:par>
                                <p:cTn id="30" presetID="10" presetClass="exit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9000"/>
                            </p:stCondLst>
                            <p:childTnLst>
                              <p:par>
                                <p:cTn id="37" presetID="10" presetClass="exit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" grpId="0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 cstate="email">
            <a:alphaModFix amt="7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323528" y="1340768"/>
            <a:ext cx="8496944" cy="4409331"/>
            <a:chOff x="572042" y="572620"/>
            <a:chExt cx="8496944" cy="4409331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932082" y="3596956"/>
              <a:ext cx="7632848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ru-RU" sz="2800" b="1" dirty="0" smtClean="0">
                  <a:solidFill>
                    <a:schemeClr val="bg2">
                      <a:lumMod val="25000"/>
                    </a:schemeClr>
                  </a:solidFill>
                </a:rPr>
                <a:t>Древние египтяне около 5000 лет назад изобрели иероглифы. Каждая картинка обозначала слово или звук </a:t>
              </a:r>
            </a:p>
          </p:txBody>
        </p:sp>
        <p:pic>
          <p:nvPicPr>
            <p:cNvPr id="3" name="Рисунок 2" descr="FAKLWCAHHOY2MCADEKZANCA39O6OZCAF3PMZ2CAN3WKNPCAMQC324CARAI3E4CATNEXD4CA22UOYHCA870KO8CA8PC3V5CAPYEVCLCARCWBYMCAZ91XDFCA01989LCA9WUZZTCAMZA2UOCAI16ZW6CAA9TXO6.jpg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3524370" y="572620"/>
              <a:ext cx="2749396" cy="259228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4" name="Рисунок 3" descr="egiptdrevistoriyapismenn2.jp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6404690" y="572620"/>
              <a:ext cx="2664296" cy="261308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5" name="Рисунок 4" descr="pistsyi.jpg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572042" y="572620"/>
              <a:ext cx="2808312" cy="265229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5" name="Стрелка вверх 14">
            <a:hlinkClick r:id="rId6" action="ppaction://hlinksldjump"/>
          </p:cNvPr>
          <p:cNvSpPr/>
          <p:nvPr/>
        </p:nvSpPr>
        <p:spPr>
          <a:xfrm>
            <a:off x="8316416" y="6093296"/>
            <a:ext cx="484632" cy="548680"/>
          </a:xfrm>
          <a:prstGeom prst="upArrow">
            <a:avLst/>
          </a:prstGeom>
          <a:solidFill>
            <a:schemeClr val="bg2">
              <a:lumMod val="2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5652120" y="332656"/>
            <a:ext cx="2828018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800" b="1" dirty="0" smtClean="0">
                <a:ln w="11430"/>
                <a:solidFill>
                  <a:schemeClr val="bg2">
                    <a:lumMod val="2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Иероглифы</a:t>
            </a:r>
            <a:endParaRPr lang="ru-RU" sz="4800" b="1" dirty="0">
              <a:ln w="11430"/>
              <a:solidFill>
                <a:schemeClr val="bg2">
                  <a:lumMod val="2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 cstate="email">
            <a:alphaModFix amt="7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pisec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467544" y="1268760"/>
            <a:ext cx="3571900" cy="30003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Стрелка вправо с вырезом 10"/>
          <p:cNvSpPr/>
          <p:nvPr/>
        </p:nvSpPr>
        <p:spPr>
          <a:xfrm>
            <a:off x="3995936" y="4365104"/>
            <a:ext cx="1428760" cy="484632"/>
          </a:xfrm>
          <a:prstGeom prst="notch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 descr="249ULCA9J977MCAY7SXVACAC5KIWBCA5BUTS4CA6ZVATKCAQPJG4GCABU7NLICADA98D2CA9VTHB9CA4AIQ2ECACZ04F3CAHXKIY6CAOADVCZCAIMBX1RCAY29RFRCAV0RFAKCA8TMWTQCANY9GM4CA41LT7N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EFEBDF"/>
              </a:clrFrom>
              <a:clrTo>
                <a:srgbClr val="EFEBD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4048" y="1196752"/>
            <a:ext cx="3931940" cy="330283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83568" y="5013176"/>
            <a:ext cx="77768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Письмо путём выдавливания на глине комбинаций клиновидных чёрточек была изобретена в Древнем Шумере</a:t>
            </a:r>
            <a:endParaRPr lang="ru-RU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5" name="Стрелка вверх 14">
            <a:hlinkClick r:id="rId5" action="ppaction://hlinksldjump"/>
          </p:cNvPr>
          <p:cNvSpPr/>
          <p:nvPr/>
        </p:nvSpPr>
        <p:spPr>
          <a:xfrm>
            <a:off x="8316416" y="6093296"/>
            <a:ext cx="484632" cy="548680"/>
          </a:xfrm>
          <a:prstGeom prst="upArrow">
            <a:avLst/>
          </a:prstGeom>
          <a:solidFill>
            <a:schemeClr val="bg2">
              <a:lumMod val="2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5652120" y="332656"/>
            <a:ext cx="2694969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800" b="1" dirty="0" smtClean="0">
                <a:ln w="11430"/>
                <a:solidFill>
                  <a:schemeClr val="bg2">
                    <a:lumMod val="2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Клинопись</a:t>
            </a:r>
            <a:endParaRPr lang="ru-RU" sz="4800" b="1" dirty="0">
              <a:ln w="11430"/>
              <a:solidFill>
                <a:schemeClr val="bg2">
                  <a:lumMod val="2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8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трелка вправо с вырезом 5"/>
          <p:cNvSpPr/>
          <p:nvPr/>
        </p:nvSpPr>
        <p:spPr>
          <a:xfrm>
            <a:off x="1475656" y="260648"/>
            <a:ext cx="6264696" cy="504056"/>
          </a:xfrm>
          <a:prstGeom prst="notchedRightArrow">
            <a:avLst>
              <a:gd name="adj1" fmla="val 100000"/>
              <a:gd name="adj2" fmla="val 70125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На чем писали раньше</a:t>
            </a:r>
            <a:endParaRPr lang="ru-RU" sz="48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8" name="Рисунок 7" descr="нача.pn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3138" y="1412776"/>
            <a:ext cx="8686679" cy="4104456"/>
          </a:xfrm>
          <a:prstGeom prst="rect">
            <a:avLst/>
          </a:prstGeom>
        </p:spPr>
      </p:pic>
      <p:pic>
        <p:nvPicPr>
          <p:cNvPr id="9" name="Рисунок 8" descr="шумеры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20" y="1628800"/>
            <a:ext cx="8717882" cy="3672408"/>
          </a:xfrm>
          <a:prstGeom prst="rect">
            <a:avLst/>
          </a:prstGeom>
        </p:spPr>
      </p:pic>
      <p:pic>
        <p:nvPicPr>
          <p:cNvPr id="11" name="Рисунок 10" descr="тг.png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20" y="1556792"/>
            <a:ext cx="8545195" cy="4176464"/>
          </a:xfrm>
          <a:prstGeom prst="rect">
            <a:avLst/>
          </a:prstGeom>
        </p:spPr>
      </p:pic>
      <p:pic>
        <p:nvPicPr>
          <p:cNvPr id="12" name="Рисунок 11" descr="перан.jpg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512" y="1556792"/>
            <a:ext cx="8851900" cy="3888432"/>
          </a:xfrm>
          <a:prstGeom prst="rect">
            <a:avLst/>
          </a:prstGeom>
        </p:spPr>
      </p:pic>
      <p:pic>
        <p:nvPicPr>
          <p:cNvPr id="13" name="Рисунок 12" descr="бересты.jpg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528" y="1556792"/>
            <a:ext cx="8424936" cy="4173719"/>
          </a:xfrm>
          <a:prstGeom prst="rect">
            <a:avLst/>
          </a:prstGeom>
        </p:spPr>
      </p:pic>
      <p:pic>
        <p:nvPicPr>
          <p:cNvPr id="14" name="Рисунок 13" descr="бумага.jpg"/>
          <p:cNvPicPr>
            <a:picLocks noChangeAspect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512" y="1382117"/>
            <a:ext cx="8784976" cy="4357193"/>
          </a:xfrm>
          <a:prstGeom prst="rect">
            <a:avLst/>
          </a:prstGeom>
        </p:spPr>
      </p:pic>
      <p:sp>
        <p:nvSpPr>
          <p:cNvPr id="10" name="Стрелка влево 9">
            <a:hlinkClick r:id="rId9" action="ppaction://hlinksldjump" highlightClick="1"/>
          </p:cNvPr>
          <p:cNvSpPr/>
          <p:nvPr/>
        </p:nvSpPr>
        <p:spPr>
          <a:xfrm>
            <a:off x="7236296" y="5949280"/>
            <a:ext cx="1723030" cy="642918"/>
          </a:xfrm>
          <a:prstGeom prst="leftArrow">
            <a:avLst>
              <a:gd name="adj1" fmla="val 98624"/>
              <a:gd name="adj2" fmla="val 33406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Monotype Corsiva" pitchFamily="66" charset="0"/>
              </a:rPr>
              <a:t>маршрут</a:t>
            </a:r>
            <a:endParaRPr lang="ru-RU" sz="2800" b="1" dirty="0">
              <a:latin typeface="Monotype Corsiva" pitchFamily="66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188640"/>
            <a:ext cx="5760640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Изобретение алфавита</a:t>
            </a:r>
            <a:endParaRPr lang="ru-RU" sz="48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1331640" y="980728"/>
            <a:ext cx="7488832" cy="5705475"/>
            <a:chOff x="1331640" y="980728"/>
            <a:chExt cx="7488832" cy="5705475"/>
          </a:xfrm>
        </p:grpSpPr>
        <p:pic>
          <p:nvPicPr>
            <p:cNvPr id="3" name="Рисунок 2" descr="1334257538_flot-finikiici.jpg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1835696" y="980728"/>
              <a:ext cx="5472608" cy="4315199"/>
            </a:xfrm>
            <a:prstGeom prst="rect">
              <a:avLst/>
            </a:prstGeom>
          </p:spPr>
        </p:pic>
        <p:sp>
          <p:nvSpPr>
            <p:cNvPr id="10" name="Прямоугольник 9"/>
            <p:cNvSpPr/>
            <p:nvPr/>
          </p:nvSpPr>
          <p:spPr>
            <a:xfrm>
              <a:off x="1331640" y="5301208"/>
              <a:ext cx="7488832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800" b="1" dirty="0" smtClean="0">
                  <a:solidFill>
                    <a:schemeClr val="bg2">
                      <a:lumMod val="25000"/>
                    </a:schemeClr>
                  </a:solidFill>
                </a:rPr>
                <a:t>Финикия, располагавшаяся на восточном побережье Средиземного моря, известна как страна торговцев и отважных мореплавателей</a:t>
              </a:r>
              <a:endParaRPr lang="ru-RU" sz="2800" b="1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1331640" y="980728"/>
            <a:ext cx="7812360" cy="5705475"/>
            <a:chOff x="-8101408" y="548680"/>
            <a:chExt cx="7812360" cy="5705475"/>
          </a:xfrm>
        </p:grpSpPr>
        <p:pic>
          <p:nvPicPr>
            <p:cNvPr id="4" name="Рисунок 3" descr="i_054.jpg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>
            <a:xfrm>
              <a:off x="-7669360" y="548680"/>
              <a:ext cx="5715040" cy="4320480"/>
            </a:xfrm>
            <a:prstGeom prst="rect">
              <a:avLst/>
            </a:prstGeom>
          </p:spPr>
        </p:pic>
        <p:sp>
          <p:nvSpPr>
            <p:cNvPr id="12" name="Прямоугольник 11"/>
            <p:cNvSpPr/>
            <p:nvPr/>
          </p:nvSpPr>
          <p:spPr>
            <a:xfrm>
              <a:off x="-8101408" y="4869160"/>
              <a:ext cx="781236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800" b="1" dirty="0" smtClean="0">
                  <a:solidFill>
                    <a:schemeClr val="bg2">
                      <a:lumMod val="25000"/>
                    </a:schemeClr>
                  </a:solidFill>
                </a:rPr>
                <a:t>Купцам и мореплавателям нужна была простая и надежная письменность. Финикийцы хорошо знали египетское письмо и клинопись</a:t>
              </a:r>
              <a:endParaRPr lang="ru-RU" sz="2800" b="1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1439144" y="980728"/>
            <a:ext cx="7704856" cy="5705475"/>
            <a:chOff x="-6733256" y="520899"/>
            <a:chExt cx="7704856" cy="5705475"/>
          </a:xfrm>
        </p:grpSpPr>
        <p:pic>
          <p:nvPicPr>
            <p:cNvPr id="5" name="Рисунок 4" descr="057.jpg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-6301208" y="520899"/>
              <a:ext cx="5616624" cy="432051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" name="Прямоугольник 12"/>
            <p:cNvSpPr/>
            <p:nvPr/>
          </p:nvSpPr>
          <p:spPr>
            <a:xfrm>
              <a:off x="-6733256" y="4841379"/>
              <a:ext cx="7704856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800" b="1" dirty="0" smtClean="0">
                  <a:solidFill>
                    <a:srgbClr val="EEECE1">
                      <a:lumMod val="25000"/>
                    </a:srgbClr>
                  </a:solidFill>
                </a:rPr>
                <a:t>Но эти письмена казались им сложными -нужно было что-то более доступное, практичное…</a:t>
              </a:r>
              <a:endParaRPr lang="ru-RU" dirty="0"/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899592" y="908720"/>
            <a:ext cx="453650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2 тыс. лет назад финикийцы создали буквенно-звуковое письмо. Алфавит состоял из 22 простых по написанию согласных букв. На </a:t>
            </a:r>
            <a:r>
              <a:rPr lang="ru-RU" sz="2800" b="1" dirty="0">
                <a:solidFill>
                  <a:schemeClr val="bg2">
                    <a:lumMod val="25000"/>
                  </a:schemeClr>
                </a:solidFill>
              </a:rPr>
              <a:t>основе финикийского письма в Греции появился греческий алфавит, который дал начало и латинскому, и славянскому </a:t>
            </a: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письму...</a:t>
            </a:r>
            <a:endParaRPr lang="ru-RU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6" name="Рисунок 5" descr="свар.jpg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739635">
            <a:off x="5228940" y="1722286"/>
            <a:ext cx="3311288" cy="3813488"/>
          </a:xfrm>
          <a:prstGeom prst="rect">
            <a:avLst/>
          </a:prstGeom>
        </p:spPr>
      </p:pic>
      <p:sp>
        <p:nvSpPr>
          <p:cNvPr id="17" name="Стрелка влево 16">
            <a:hlinkClick r:id="rId7" action="ppaction://hlinksldjump" highlightClick="1"/>
          </p:cNvPr>
          <p:cNvSpPr/>
          <p:nvPr/>
        </p:nvSpPr>
        <p:spPr>
          <a:xfrm>
            <a:off x="7236296" y="5949280"/>
            <a:ext cx="1723030" cy="642918"/>
          </a:xfrm>
          <a:prstGeom prst="leftArrow">
            <a:avLst>
              <a:gd name="adj1" fmla="val 98624"/>
              <a:gd name="adj2" fmla="val 33406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Monotype Corsiva" pitchFamily="66" charset="0"/>
              </a:rPr>
              <a:t>маршрут</a:t>
            </a:r>
            <a:endParaRPr lang="ru-RU" sz="2800" b="1" dirty="0">
              <a:latin typeface="Monotype Corsiva" pitchFamily="66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4860032" y="404664"/>
            <a:ext cx="3929090" cy="5857916"/>
            <a:chOff x="4786314" y="357166"/>
            <a:chExt cx="3929090" cy="5857916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4786314" y="357166"/>
              <a:ext cx="3929090" cy="5857916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1" name="Рисунок 10" descr="drevnerusskie_knigi.jpg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DFCDE"/>
                </a:clrFrom>
                <a:clrTo>
                  <a:srgbClr val="FDFCD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002338" y="1725318"/>
              <a:ext cx="3612400" cy="3024336"/>
            </a:xfrm>
            <a:prstGeom prst="rect">
              <a:avLst/>
            </a:prstGeom>
          </p:spPr>
        </p:pic>
      </p:grpSp>
      <p:sp>
        <p:nvSpPr>
          <p:cNvPr id="51" name="Скругленный прямоугольник 50"/>
          <p:cNvSpPr/>
          <p:nvPr/>
        </p:nvSpPr>
        <p:spPr>
          <a:xfrm>
            <a:off x="539552" y="404664"/>
            <a:ext cx="3929090" cy="5857916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TextBox 51"/>
          <p:cNvSpPr txBox="1"/>
          <p:nvPr/>
        </p:nvSpPr>
        <p:spPr>
          <a:xfrm>
            <a:off x="683568" y="2420888"/>
            <a:ext cx="3676398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8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Первые книги </a:t>
            </a:r>
          </a:p>
          <a:p>
            <a:r>
              <a:rPr lang="ru-RU" sz="48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       на Руси</a:t>
            </a:r>
            <a:r>
              <a:rPr lang="ru-RU" sz="4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  </a:t>
            </a:r>
            <a:endParaRPr lang="ru-RU" sz="4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539552" y="404664"/>
            <a:ext cx="3929090" cy="5857916"/>
            <a:chOff x="857224" y="285728"/>
            <a:chExt cx="3929090" cy="5857916"/>
          </a:xfrm>
        </p:grpSpPr>
        <p:sp>
          <p:nvSpPr>
            <p:cNvPr id="24" name="Скругленный прямоугольник 23"/>
            <p:cNvSpPr/>
            <p:nvPr/>
          </p:nvSpPr>
          <p:spPr>
            <a:xfrm>
              <a:off x="857224" y="285728"/>
              <a:ext cx="3929090" cy="5857916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5" name="Рисунок 24" descr="7G245CANVVLDJCAVF56URCAT2YW86CAOFYH6CCAIXEOX3CA0NJ34FCAEWNA2RCAI47E2XCAF5BSZICAJ0YVIXCAYLRRHFCA7XS1EXCAEULUFICAFHIJOICAU6E1SSCAMK1Q44CA5A74AKCAPGHAUWCARJDNZQ.jpg"/>
            <p:cNvPicPr>
              <a:picLocks noChangeAspect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43042" y="785794"/>
              <a:ext cx="2200275" cy="207645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26" name="Рисунок 25" descr="N6KSTCAWKFR46CAXHA0JMCAGC84SUCAMQ3MBFCAVT4LITCAUMSPCBCANUYATMCAKDTIX2CA80SKEVCATIBBC7CAA7KRHQCAHXLGDICAX9S26GCAIY2VCUCAI81ASBCA7LD6D6CAYTF5N4CA7PV9C6CAGTXR7V.jpg"/>
            <p:cNvPicPr>
              <a:picLocks noChangeAspect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28728" y="3286124"/>
              <a:ext cx="2857520" cy="263205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17" name="Группа 16"/>
          <p:cNvGrpSpPr/>
          <p:nvPr/>
        </p:nvGrpSpPr>
        <p:grpSpPr>
          <a:xfrm>
            <a:off x="4860032" y="404664"/>
            <a:ext cx="3929090" cy="5857916"/>
            <a:chOff x="4857752" y="357166"/>
            <a:chExt cx="3929090" cy="5857916"/>
          </a:xfrm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4857752" y="357166"/>
              <a:ext cx="3929090" cy="5857916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pSp>
          <p:nvGrpSpPr>
            <p:cNvPr id="19" name="Группа 9"/>
            <p:cNvGrpSpPr/>
            <p:nvPr/>
          </p:nvGrpSpPr>
          <p:grpSpPr>
            <a:xfrm>
              <a:off x="4996356" y="1052736"/>
              <a:ext cx="3672408" cy="4584154"/>
              <a:chOff x="3218668" y="1052736"/>
              <a:chExt cx="3672408" cy="4584154"/>
            </a:xfrm>
          </p:grpSpPr>
          <p:sp>
            <p:nvSpPr>
              <p:cNvPr id="20" name="TextBox 19"/>
              <p:cNvSpPr txBox="1"/>
              <p:nvPr/>
            </p:nvSpPr>
            <p:spPr>
              <a:xfrm>
                <a:off x="3218668" y="1052736"/>
                <a:ext cx="3672408" cy="22467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800" b="1" dirty="0" smtClean="0">
                    <a:solidFill>
                      <a:schemeClr val="bg2">
                        <a:lumMod val="25000"/>
                      </a:schemeClr>
                    </a:solidFill>
                  </a:rPr>
                  <a:t>История книг на Руси </a:t>
                </a:r>
              </a:p>
              <a:p>
                <a:pPr algn="ctr"/>
                <a:r>
                  <a:rPr lang="ru-RU" sz="2800" b="1" dirty="0" smtClean="0">
                    <a:solidFill>
                      <a:schemeClr val="bg2">
                        <a:lumMod val="25000"/>
                      </a:schemeClr>
                    </a:solidFill>
                  </a:rPr>
                  <a:t>начинается с берестяных грамот, которые появились в Новгороде</a:t>
                </a:r>
                <a:endParaRPr lang="ru-RU" sz="2800" b="1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pic>
            <p:nvPicPr>
              <p:cNvPr id="21" name="Рисунок 20" descr="грам.jpg"/>
              <p:cNvPicPr>
                <a:picLocks noChangeAspect="1"/>
              </p:cNvPicPr>
              <p:nvPr/>
            </p:nvPicPr>
            <p:blipFill>
              <a:blip r:embed="rId6" cstate="email"/>
              <a:stretch>
                <a:fillRect/>
              </a:stretch>
            </p:blipFill>
            <p:spPr>
              <a:xfrm>
                <a:off x="3938748" y="3789040"/>
                <a:ext cx="2466975" cy="1847850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</p:grpSp>
      </p:grpSp>
      <p:grpSp>
        <p:nvGrpSpPr>
          <p:cNvPr id="27" name="Группа 26"/>
          <p:cNvGrpSpPr/>
          <p:nvPr/>
        </p:nvGrpSpPr>
        <p:grpSpPr>
          <a:xfrm>
            <a:off x="539552" y="404664"/>
            <a:ext cx="3929090" cy="5857916"/>
            <a:chOff x="428596" y="285728"/>
            <a:chExt cx="3929090" cy="5857916"/>
          </a:xfrm>
        </p:grpSpPr>
        <p:sp>
          <p:nvSpPr>
            <p:cNvPr id="28" name="Скругленный прямоугольник 27"/>
            <p:cNvSpPr/>
            <p:nvPr/>
          </p:nvSpPr>
          <p:spPr>
            <a:xfrm>
              <a:off x="428596" y="285728"/>
              <a:ext cx="3929090" cy="5857916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9" name="Рисунок 28" descr="летопис.JPG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85786" y="857232"/>
              <a:ext cx="3143271" cy="442915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30" name="Группа 29"/>
          <p:cNvGrpSpPr/>
          <p:nvPr/>
        </p:nvGrpSpPr>
        <p:grpSpPr>
          <a:xfrm>
            <a:off x="4860032" y="404664"/>
            <a:ext cx="3929090" cy="5857916"/>
            <a:chOff x="5072066" y="357166"/>
            <a:chExt cx="3929090" cy="5857916"/>
          </a:xfrm>
        </p:grpSpPr>
        <p:sp>
          <p:nvSpPr>
            <p:cNvPr id="31" name="Скругленный прямоугольник 30"/>
            <p:cNvSpPr/>
            <p:nvPr/>
          </p:nvSpPr>
          <p:spPr>
            <a:xfrm>
              <a:off x="5072066" y="357166"/>
              <a:ext cx="3929090" cy="5857916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32" name="Группа 6"/>
            <p:cNvGrpSpPr/>
            <p:nvPr/>
          </p:nvGrpSpPr>
          <p:grpSpPr>
            <a:xfrm>
              <a:off x="5216082" y="1214432"/>
              <a:ext cx="3744416" cy="4332402"/>
              <a:chOff x="4144512" y="1142984"/>
              <a:chExt cx="3744416" cy="4332402"/>
            </a:xfrm>
          </p:grpSpPr>
          <p:sp>
            <p:nvSpPr>
              <p:cNvPr id="33" name="TextBox 32"/>
              <p:cNvSpPr txBox="1"/>
              <p:nvPr/>
            </p:nvSpPr>
            <p:spPr>
              <a:xfrm>
                <a:off x="4144512" y="1142984"/>
                <a:ext cx="3744416" cy="18158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800" b="1" dirty="0" smtClean="0">
                    <a:solidFill>
                      <a:schemeClr val="bg2">
                        <a:lumMod val="25000"/>
                      </a:schemeClr>
                    </a:solidFill>
                  </a:rPr>
                  <a:t>Первые книги были рукописными. Их создавали искусные  писцы в монастырях</a:t>
                </a:r>
                <a:endParaRPr lang="ru-RU" sz="2800" b="1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pic>
            <p:nvPicPr>
              <p:cNvPr id="34" name="Рисунок 33" descr="кнр.JPG"/>
              <p:cNvPicPr>
                <a:picLocks noChangeAspect="1"/>
              </p:cNvPicPr>
              <p:nvPr/>
            </p:nvPicPr>
            <p:blipFill>
              <a:blip r:embed="rId8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432545" y="3500438"/>
                <a:ext cx="3159916" cy="1974948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</p:grpSp>
      </p:grpSp>
      <p:grpSp>
        <p:nvGrpSpPr>
          <p:cNvPr id="35" name="Группа 34"/>
          <p:cNvGrpSpPr/>
          <p:nvPr/>
        </p:nvGrpSpPr>
        <p:grpSpPr>
          <a:xfrm>
            <a:off x="4860032" y="404664"/>
            <a:ext cx="3929090" cy="5857916"/>
            <a:chOff x="5072066" y="357166"/>
            <a:chExt cx="3929090" cy="5857916"/>
          </a:xfrm>
        </p:grpSpPr>
        <p:sp>
          <p:nvSpPr>
            <p:cNvPr id="36" name="Скругленный прямоугольник 35"/>
            <p:cNvSpPr/>
            <p:nvPr/>
          </p:nvSpPr>
          <p:spPr>
            <a:xfrm>
              <a:off x="5072066" y="357166"/>
              <a:ext cx="3929090" cy="5857916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5144074" y="1005238"/>
              <a:ext cx="3744416" cy="35394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chemeClr val="bg2">
                      <a:lumMod val="25000"/>
                    </a:schemeClr>
                  </a:solidFill>
                </a:rPr>
                <a:t>Летописи - это первые исторические сочинения на Руси. Первое собрание летописей было составлено в 11 в. киевским монахом Нестором</a:t>
              </a:r>
              <a:endParaRPr lang="ru-RU" sz="2800" b="1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pic>
          <p:nvPicPr>
            <p:cNvPr id="38" name="Рисунок 37" descr="230px-14_2_List_of_Radzivill_Chron.jpg"/>
            <p:cNvPicPr>
              <a:picLocks noChangeAspect="1"/>
            </p:cNvPicPr>
            <p:nvPr/>
          </p:nvPicPr>
          <p:blipFill>
            <a:blip r:embed="rId9" cstate="email"/>
            <a:stretch>
              <a:fillRect/>
            </a:stretch>
          </p:blipFill>
          <p:spPr>
            <a:xfrm rot="20216441">
              <a:off x="5368246" y="4646697"/>
              <a:ext cx="1000132" cy="124509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39" name="Рисунок 38" descr="8f14618b95ffb6aab752387ea2296d2a_full.jpg"/>
            <p:cNvPicPr>
              <a:picLocks noChangeAspect="1"/>
            </p:cNvPicPr>
            <p:nvPr/>
          </p:nvPicPr>
          <p:blipFill>
            <a:blip r:embed="rId10" cstate="email"/>
            <a:stretch>
              <a:fillRect/>
            </a:stretch>
          </p:blipFill>
          <p:spPr>
            <a:xfrm rot="1127133">
              <a:off x="7609002" y="4582593"/>
              <a:ext cx="1169493" cy="13081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40" name="Группа 39"/>
          <p:cNvGrpSpPr/>
          <p:nvPr/>
        </p:nvGrpSpPr>
        <p:grpSpPr>
          <a:xfrm>
            <a:off x="539552" y="404664"/>
            <a:ext cx="3929090" cy="5857916"/>
            <a:chOff x="785786" y="285728"/>
            <a:chExt cx="3929090" cy="5857916"/>
          </a:xfrm>
        </p:grpSpPr>
        <p:sp>
          <p:nvSpPr>
            <p:cNvPr id="41" name="Скругленный прямоугольник 40"/>
            <p:cNvSpPr/>
            <p:nvPr/>
          </p:nvSpPr>
          <p:spPr>
            <a:xfrm>
              <a:off x="785786" y="285728"/>
              <a:ext cx="3929090" cy="5857916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2" name="Рисунок 41" descr="pic24.jpg"/>
            <p:cNvPicPr>
              <a:picLocks noChangeAspect="1"/>
            </p:cNvPicPr>
            <p:nvPr/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1142976" y="549820"/>
              <a:ext cx="3214710" cy="525658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47" name="Группа 46"/>
          <p:cNvGrpSpPr/>
          <p:nvPr/>
        </p:nvGrpSpPr>
        <p:grpSpPr>
          <a:xfrm>
            <a:off x="539552" y="404664"/>
            <a:ext cx="3929090" cy="5857916"/>
            <a:chOff x="357158" y="285728"/>
            <a:chExt cx="3929090" cy="5857916"/>
          </a:xfrm>
        </p:grpSpPr>
        <p:sp>
          <p:nvSpPr>
            <p:cNvPr id="48" name="Скругленный прямоугольник 47"/>
            <p:cNvSpPr/>
            <p:nvPr/>
          </p:nvSpPr>
          <p:spPr>
            <a:xfrm>
              <a:off x="357158" y="285728"/>
              <a:ext cx="3929090" cy="5857916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9" name="Рисунок 48" descr="Fedorov-Ivan-01.jpg"/>
            <p:cNvPicPr>
              <a:picLocks noChangeAspect="1"/>
            </p:cNvPicPr>
            <p:nvPr/>
          </p:nvPicPr>
          <p:blipFill>
            <a:blip r:embed="rId12" cstate="email"/>
            <a:stretch>
              <a:fillRect/>
            </a:stretch>
          </p:blipFill>
          <p:spPr>
            <a:xfrm>
              <a:off x="583355" y="837852"/>
              <a:ext cx="3404014" cy="468052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43" name="Группа 42"/>
          <p:cNvGrpSpPr/>
          <p:nvPr/>
        </p:nvGrpSpPr>
        <p:grpSpPr>
          <a:xfrm>
            <a:off x="4860032" y="404664"/>
            <a:ext cx="3929090" cy="5857916"/>
            <a:chOff x="5072066" y="357166"/>
            <a:chExt cx="3929090" cy="5857916"/>
          </a:xfrm>
        </p:grpSpPr>
        <p:sp>
          <p:nvSpPr>
            <p:cNvPr id="44" name="Скругленный прямоугольник 43"/>
            <p:cNvSpPr/>
            <p:nvPr/>
          </p:nvSpPr>
          <p:spPr>
            <a:xfrm>
              <a:off x="5072066" y="357166"/>
              <a:ext cx="3929090" cy="5857916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5" name="Рисунок 44" descr="image127.jpg"/>
            <p:cNvPicPr>
              <a:picLocks noChangeAspect="1"/>
            </p:cNvPicPr>
            <p:nvPr/>
          </p:nvPicPr>
          <p:blipFill>
            <a:blip r:embed="rId1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86380" y="4143380"/>
              <a:ext cx="3571900" cy="180601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46" name="TextBox 45"/>
            <p:cNvSpPr txBox="1"/>
            <p:nvPr/>
          </p:nvSpPr>
          <p:spPr>
            <a:xfrm>
              <a:off x="5148065" y="1163051"/>
              <a:ext cx="3744416" cy="31085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chemeClr val="bg2">
                      <a:lumMod val="25000"/>
                    </a:schemeClr>
                  </a:solidFill>
                </a:rPr>
                <a:t>Первая книга на Руси была  напечатана Иваном Фёдоровым в 1564 г. </a:t>
              </a:r>
            </a:p>
            <a:p>
              <a:pPr algn="ctr"/>
              <a:r>
                <a:rPr lang="ru-RU" sz="2800" b="1" dirty="0" smtClean="0">
                  <a:solidFill>
                    <a:schemeClr val="bg2">
                      <a:lumMod val="25000"/>
                    </a:schemeClr>
                  </a:solidFill>
                </a:rPr>
                <a:t>Она называлась «Апостол»</a:t>
              </a:r>
            </a:p>
            <a:p>
              <a:pPr algn="ctr"/>
              <a:endParaRPr lang="ru-RU" sz="2800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sp>
        <p:nvSpPr>
          <p:cNvPr id="53" name="Стрелка влево 52">
            <a:hlinkClick r:id="rId14" action="ppaction://hlinksldjump" highlightClick="1"/>
          </p:cNvPr>
          <p:cNvSpPr/>
          <p:nvPr/>
        </p:nvSpPr>
        <p:spPr>
          <a:xfrm>
            <a:off x="7236296" y="5949280"/>
            <a:ext cx="1723030" cy="642918"/>
          </a:xfrm>
          <a:prstGeom prst="leftArrow">
            <a:avLst>
              <a:gd name="adj1" fmla="val 98624"/>
              <a:gd name="adj2" fmla="val 33406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Monotype Corsiva" pitchFamily="66" charset="0"/>
              </a:rPr>
              <a:t>маршрут</a:t>
            </a:r>
            <a:endParaRPr lang="ru-RU" sz="2800" b="1" dirty="0">
              <a:latin typeface="Monotype Corsiva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alphaModFix amt="78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85984" y="2428868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7" name="Рисунок 6" descr="saints-cyril-and-methodius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4860032" y="476672"/>
            <a:ext cx="4071396" cy="38904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179512" y="476672"/>
            <a:ext cx="4536504" cy="230832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Возникновение русского </a:t>
            </a:r>
          </a:p>
          <a:p>
            <a:pPr algn="ctr"/>
            <a:r>
              <a:rPr lang="ru-RU" sz="48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алфавита</a:t>
            </a:r>
            <a:endParaRPr lang="ru-RU" sz="48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6" name="Рисунок 5" descr="кирил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928662" y="2928934"/>
            <a:ext cx="3539699" cy="39290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1" name="Группа 10"/>
          <p:cNvGrpSpPr/>
          <p:nvPr/>
        </p:nvGrpSpPr>
        <p:grpSpPr>
          <a:xfrm>
            <a:off x="142844" y="214290"/>
            <a:ext cx="8784976" cy="6423233"/>
            <a:chOff x="9540552" y="260648"/>
            <a:chExt cx="8784976" cy="6423233"/>
          </a:xfrm>
        </p:grpSpPr>
        <p:sp>
          <p:nvSpPr>
            <p:cNvPr id="10" name="TextBox 9"/>
            <p:cNvSpPr txBox="1"/>
            <p:nvPr/>
          </p:nvSpPr>
          <p:spPr>
            <a:xfrm>
              <a:off x="9540552" y="4437112"/>
              <a:ext cx="8784976" cy="2246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chemeClr val="bg2">
                      <a:lumMod val="25000"/>
                    </a:schemeClr>
                  </a:solidFill>
                </a:rPr>
                <a:t>Первые славянские азбуки - кириллица и глаголица. Глаголица (от слова “глагол” - слово) довольно скоро вышла из употребления. А от Кириллицы, в которой 43 буквы, произошли русский, украинский, белорусский, болгарский, сербский и другие алфавиты</a:t>
              </a:r>
              <a:endParaRPr lang="ru-RU" sz="2800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pic>
          <p:nvPicPr>
            <p:cNvPr id="16386" name="Picture 2" descr="http://maxrewinski.files.wordpress.com/2009/07/cmminiature.jpg?w=720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9612560" y="260648"/>
              <a:ext cx="8514184" cy="4112294"/>
            </a:xfrm>
            <a:prstGeom prst="rect">
              <a:avLst/>
            </a:prstGeom>
            <a:noFill/>
          </p:spPr>
        </p:pic>
      </p:grp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8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4348" y="142852"/>
            <a:ext cx="7833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Со временем некоторые буквы были утрачены…</a:t>
            </a:r>
            <a:endParaRPr lang="ru-RU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4" name="Рисунок 3" descr="kak_ychili_na_rusi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57224" y="857232"/>
            <a:ext cx="7358114" cy="45005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899592" y="5661248"/>
            <a:ext cx="75608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Однако их название и сложность запоминания </a:t>
            </a:r>
          </a:p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  сохранили для нас пословицы и поговорки</a:t>
            </a:r>
            <a:endParaRPr lang="ru-RU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85852" y="5429264"/>
            <a:ext cx="6492483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Аз, буки, веди, страшны как медведи</a:t>
            </a:r>
            <a:endParaRPr lang="ru-RU" sz="36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00166" y="5929330"/>
            <a:ext cx="6053260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Азбуку учат , на всю избу кричат</a:t>
            </a:r>
            <a:endParaRPr lang="ru-RU" sz="36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9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alphaModFix amt="77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764704"/>
            <a:ext cx="7066358" cy="5847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sz="4000" b="1" dirty="0" smtClean="0">
                <a:solidFill>
                  <a:schemeClr val="bg2">
                    <a:lumMod val="25000"/>
                  </a:schemeClr>
                </a:solidFill>
                <a:latin typeface="Monotype Corsiva" pitchFamily="66" charset="0"/>
              </a:rPr>
              <a:t>Сперва аз да буки, а потом и науки.</a:t>
            </a:r>
          </a:p>
          <a:p>
            <a:pPr lvl="0"/>
            <a:r>
              <a:rPr lang="ru-RU" sz="4000" b="1" dirty="0" smtClean="0">
                <a:solidFill>
                  <a:schemeClr val="bg2">
                    <a:lumMod val="25000"/>
                  </a:schemeClr>
                </a:solidFill>
                <a:latin typeface="Monotype Corsiva" pitchFamily="66" charset="0"/>
              </a:rPr>
              <a:t>            Ни аза не смыслит.</a:t>
            </a:r>
          </a:p>
          <a:p>
            <a:pPr lvl="0"/>
            <a:r>
              <a:rPr lang="ru-RU" sz="4000" b="1" dirty="0" smtClean="0">
                <a:solidFill>
                  <a:schemeClr val="bg2">
                    <a:lumMod val="25000"/>
                  </a:schemeClr>
                </a:solidFill>
                <a:latin typeface="Monotype Corsiva" pitchFamily="66" charset="0"/>
              </a:rPr>
              <a:t>        Мыслете выделываете.</a:t>
            </a:r>
          </a:p>
          <a:p>
            <a:pPr lvl="0"/>
            <a:r>
              <a:rPr lang="ru-RU" sz="4000" b="1" dirty="0" smtClean="0">
                <a:solidFill>
                  <a:schemeClr val="bg2">
                    <a:lumMod val="25000"/>
                  </a:schemeClr>
                </a:solidFill>
                <a:latin typeface="Monotype Corsiva" pitchFamily="66" charset="0"/>
              </a:rPr>
              <a:t>            Прописать ижицу.</a:t>
            </a:r>
          </a:p>
          <a:p>
            <a:pPr lvl="0"/>
            <a:r>
              <a:rPr lang="ru-RU" sz="4000" b="1" dirty="0" smtClean="0">
                <a:solidFill>
                  <a:schemeClr val="bg2">
                    <a:lumMod val="25000"/>
                  </a:schemeClr>
                </a:solidFill>
                <a:latin typeface="Monotype Corsiva" pitchFamily="66" charset="0"/>
              </a:rPr>
              <a:t>             От аза до ижицы.</a:t>
            </a:r>
          </a:p>
          <a:p>
            <a:pPr lvl="0"/>
            <a:r>
              <a:rPr lang="ru-RU" sz="4000" b="1" dirty="0" smtClean="0">
                <a:solidFill>
                  <a:schemeClr val="bg2">
                    <a:lumMod val="25000"/>
                  </a:schemeClr>
                </a:solidFill>
                <a:latin typeface="Monotype Corsiva" pitchFamily="66" charset="0"/>
              </a:rPr>
              <a:t>              Сделать на ять.</a:t>
            </a:r>
          </a:p>
          <a:p>
            <a:pPr lvl="0"/>
            <a:r>
              <a:rPr lang="ru-RU" sz="4000" b="1" dirty="0" smtClean="0">
                <a:solidFill>
                  <a:schemeClr val="bg2">
                    <a:lumMod val="25000"/>
                  </a:schemeClr>
                </a:solidFill>
                <a:latin typeface="Monotype Corsiva" pitchFamily="66" charset="0"/>
              </a:rPr>
              <a:t>                 Дать добро.</a:t>
            </a:r>
          </a:p>
          <a:p>
            <a:pPr lvl="0"/>
            <a:r>
              <a:rPr lang="ru-RU" sz="4000" b="1" dirty="0" smtClean="0">
                <a:solidFill>
                  <a:schemeClr val="bg2">
                    <a:lumMod val="25000"/>
                  </a:schemeClr>
                </a:solidFill>
                <a:latin typeface="Monotype Corsiva" pitchFamily="66" charset="0"/>
              </a:rPr>
              <a:t>            </a:t>
            </a:r>
            <a:r>
              <a:rPr lang="ru-RU" sz="5400" b="1" dirty="0" smtClean="0">
                <a:solidFill>
                  <a:srgbClr val="C00000"/>
                </a:solidFill>
                <a:latin typeface="Monotype Corsiva" pitchFamily="66" charset="0"/>
              </a:rPr>
              <a:t>Стоять фертом.</a:t>
            </a:r>
          </a:p>
          <a:p>
            <a:endParaRPr lang="ru-RU" sz="4000" dirty="0">
              <a:solidFill>
                <a:schemeClr val="bg2">
                  <a:lumMod val="2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4" name="Рисунок 3" descr="мыслете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EDF"/>
              </a:clrFrom>
              <a:clrTo>
                <a:srgbClr val="FFFED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528" y="4797152"/>
            <a:ext cx="1799345" cy="1785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6E9W6CADLCCHBCAUMP8O1CAJ01PIACAYY34J0CAB1L65OCA0JNFO3CAJ9XR8GCA26PM4JCAS3W959CAKTANLLCAQLOARHCAW8NEGHCAU2XX3FCAUP32ITCA6O551PCATVMZK0CA4IWVGKCADGAMJOCAQBHG12.jpg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ED3"/>
              </a:clrFrom>
              <a:clrTo>
                <a:srgbClr val="FFFED3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20272" y="3068960"/>
            <a:ext cx="1785950" cy="2416285"/>
          </a:xfrm>
          <a:prstGeom prst="rect">
            <a:avLst/>
          </a:prstGeom>
        </p:spPr>
      </p:pic>
      <p:pic>
        <p:nvPicPr>
          <p:cNvPr id="8" name="Рисунок 7" descr="87510749_bukvicuy_A.jpg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EBD991"/>
              </a:clrFrom>
              <a:clrTo>
                <a:srgbClr val="EBD991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0" y="0"/>
            <a:ext cx="1285884" cy="1785950"/>
          </a:xfrm>
          <a:prstGeom prst="rect">
            <a:avLst/>
          </a:prstGeom>
        </p:spPr>
      </p:pic>
      <p:pic>
        <p:nvPicPr>
          <p:cNvPr id="13313" name="Picture 1" descr="C:\Users\Мила\Desktop\73145792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4204" y="-24"/>
            <a:ext cx="9099796" cy="6858000"/>
          </a:xfrm>
          <a:prstGeom prst="rect">
            <a:avLst/>
          </a:prstGeom>
          <a:noFill/>
        </p:spPr>
      </p:pic>
      <p:pic>
        <p:nvPicPr>
          <p:cNvPr id="13314" name="Picture 2" descr="C:\Users\Мила\Desktop\73145834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4204" y="-24"/>
            <a:ext cx="909979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34778" y="841701"/>
            <a:ext cx="65114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</a:t>
            </a:r>
            <a:endParaRPr lang="ru-RU" sz="6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71670" y="841701"/>
            <a:ext cx="61266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</a:t>
            </a:r>
            <a:endParaRPr lang="ru-RU" sz="6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84556" y="841701"/>
            <a:ext cx="61587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</a:t>
            </a:r>
            <a:endParaRPr lang="ru-RU" sz="6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99925" y="841701"/>
            <a:ext cx="51488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</a:t>
            </a:r>
            <a:endParaRPr lang="ru-RU" sz="6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55382" y="841701"/>
            <a:ext cx="7024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</a:t>
            </a:r>
            <a:endParaRPr lang="ru-RU" sz="6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83867" y="841701"/>
            <a:ext cx="55976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</a:t>
            </a:r>
            <a:endParaRPr lang="ru-RU" sz="6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29388" y="857232"/>
            <a:ext cx="55976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Ё</a:t>
            </a:r>
            <a:endParaRPr lang="ru-RU" sz="6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15206" y="841701"/>
            <a:ext cx="7858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Ж</a:t>
            </a:r>
            <a:endParaRPr lang="ru-RU" sz="6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42976" y="1913271"/>
            <a:ext cx="55496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</a:t>
            </a:r>
            <a:endParaRPr lang="ru-RU" sz="6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00232" y="1913271"/>
            <a:ext cx="6864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</a:t>
            </a:r>
            <a:endParaRPr lang="ru-RU" sz="6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28926" y="1913271"/>
            <a:ext cx="6864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Й</a:t>
            </a:r>
            <a:endParaRPr lang="ru-RU" sz="6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89045" y="1913271"/>
            <a:ext cx="6687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</a:t>
            </a:r>
            <a:endParaRPr lang="ru-RU" sz="6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714744" y="1913271"/>
            <a:ext cx="61747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</a:t>
            </a:r>
            <a:endParaRPr lang="ru-RU" sz="6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500694" y="1913271"/>
            <a:ext cx="8579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</a:t>
            </a:r>
            <a:endParaRPr lang="ru-RU" sz="6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551242" y="1913271"/>
            <a:ext cx="66396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</a:t>
            </a:r>
            <a:endParaRPr lang="ru-RU" sz="6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358082" y="1913271"/>
            <a:ext cx="70564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</a:t>
            </a:r>
            <a:endParaRPr lang="ru-RU" sz="6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71538" y="3071810"/>
            <a:ext cx="66236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</a:t>
            </a:r>
            <a:endParaRPr lang="ru-RU" sz="6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049742" y="3071810"/>
            <a:ext cx="593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</a:t>
            </a:r>
            <a:endParaRPr lang="ru-RU" sz="6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928926" y="3071810"/>
            <a:ext cx="59503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</a:t>
            </a:r>
            <a:endParaRPr lang="ru-RU" sz="6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786182" y="3071810"/>
            <a:ext cx="56618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</a:t>
            </a:r>
            <a:endParaRPr lang="ru-RU" sz="6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751562" y="3071810"/>
            <a:ext cx="60625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</a:t>
            </a:r>
            <a:endParaRPr lang="ru-RU" sz="6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572132" y="3071810"/>
            <a:ext cx="74090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</a:t>
            </a:r>
            <a:endParaRPr lang="ru-RU" sz="6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607347" y="3071810"/>
            <a:ext cx="60785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</a:t>
            </a:r>
            <a:endParaRPr lang="ru-RU" sz="6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929322" y="4143380"/>
            <a:ext cx="79861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Ы</a:t>
            </a:r>
            <a:endParaRPr lang="ru-RU" sz="6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072330" y="4143380"/>
            <a:ext cx="61106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Ь</a:t>
            </a:r>
            <a:endParaRPr lang="ru-RU" sz="6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714876" y="4143380"/>
            <a:ext cx="67678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Ъ</a:t>
            </a:r>
            <a:endParaRPr lang="ru-RU" sz="6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251232" y="5072074"/>
            <a:ext cx="60625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</a:t>
            </a:r>
            <a:endParaRPr lang="ru-RU" sz="6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112243" y="5072074"/>
            <a:ext cx="88838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Ю</a:t>
            </a:r>
            <a:endParaRPr lang="ru-RU" sz="6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016607" y="5072074"/>
            <a:ext cx="62709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</a:t>
            </a:r>
            <a:endParaRPr lang="ru-RU" sz="6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142976" y="4143380"/>
            <a:ext cx="62228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</a:t>
            </a:r>
            <a:endParaRPr lang="ru-RU" sz="6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381247" y="3071810"/>
            <a:ext cx="69121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</a:t>
            </a:r>
            <a:endParaRPr lang="ru-RU" sz="6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285984" y="4143380"/>
            <a:ext cx="857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Ш</a:t>
            </a:r>
            <a:endParaRPr lang="ru-RU" sz="6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388245" y="4143380"/>
            <a:ext cx="89800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Щ</a:t>
            </a:r>
            <a:endParaRPr lang="ru-RU" sz="6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pSp>
        <p:nvGrpSpPr>
          <p:cNvPr id="43" name="Группа 42"/>
          <p:cNvGrpSpPr/>
          <p:nvPr/>
        </p:nvGrpSpPr>
        <p:grpSpPr>
          <a:xfrm>
            <a:off x="0" y="4572008"/>
            <a:ext cx="4000496" cy="2003133"/>
            <a:chOff x="0" y="4572008"/>
            <a:chExt cx="4000496" cy="2003133"/>
          </a:xfrm>
        </p:grpSpPr>
        <p:pic>
          <p:nvPicPr>
            <p:cNvPr id="44" name="Рисунок 43" descr="school0317.jpg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4572008"/>
              <a:ext cx="2571767" cy="2003133"/>
            </a:xfrm>
            <a:prstGeom prst="rect">
              <a:avLst/>
            </a:prstGeom>
          </p:spPr>
        </p:pic>
        <p:sp>
          <p:nvSpPr>
            <p:cNvPr id="45" name="Скругленный прямоугольник 44"/>
            <p:cNvSpPr/>
            <p:nvPr/>
          </p:nvSpPr>
          <p:spPr>
            <a:xfrm>
              <a:off x="1357290" y="5500702"/>
              <a:ext cx="2643206" cy="914400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chemeClr val="bg2">
                      <a:lumMod val="25000"/>
                    </a:schemeClr>
                  </a:solidFill>
                </a:rPr>
                <a:t>Повторим алфавит!</a:t>
              </a:r>
              <a:endParaRPr lang="ru-RU" sz="3200" b="1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500"/>
                            </p:stCondLst>
                            <p:childTnLst>
                              <p:par>
                                <p:cTn id="63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500"/>
                            </p:stCondLst>
                            <p:childTnLst>
                              <p:par>
                                <p:cTn id="69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500"/>
                            </p:stCondLst>
                            <p:childTnLst>
                              <p:par>
                                <p:cTn id="75" presetID="53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1500"/>
                            </p:stCondLst>
                            <p:childTnLst>
                              <p:par>
                                <p:cTn id="81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500"/>
                            </p:stCondLst>
                            <p:childTnLst>
                              <p:par>
                                <p:cTn id="87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3500"/>
                            </p:stCondLst>
                            <p:childTnLst>
                              <p:par>
                                <p:cTn id="93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4500"/>
                            </p:stCondLst>
                            <p:childTnLst>
                              <p:par>
                                <p:cTn id="99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5500"/>
                            </p:stCondLst>
                            <p:childTnLst>
                              <p:par>
                                <p:cTn id="105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6500"/>
                            </p:stCondLst>
                            <p:childTnLst>
                              <p:par>
                                <p:cTn id="111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7500"/>
                            </p:stCondLst>
                            <p:childTnLst>
                              <p:par>
                                <p:cTn id="117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8500"/>
                            </p:stCondLst>
                            <p:childTnLst>
                              <p:par>
                                <p:cTn id="123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9500"/>
                            </p:stCondLst>
                            <p:childTnLst>
                              <p:par>
                                <p:cTn id="129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20500"/>
                            </p:stCondLst>
                            <p:childTnLst>
                              <p:par>
                                <p:cTn id="135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21500"/>
                            </p:stCondLst>
                            <p:childTnLst>
                              <p:par>
                                <p:cTn id="141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22500"/>
                            </p:stCondLst>
                            <p:childTnLst>
                              <p:par>
                                <p:cTn id="147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23500"/>
                            </p:stCondLst>
                            <p:childTnLst>
                              <p:par>
                                <p:cTn id="153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24500"/>
                            </p:stCondLst>
                            <p:childTnLst>
                              <p:par>
                                <p:cTn id="159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5500"/>
                            </p:stCondLst>
                            <p:childTnLst>
                              <p:par>
                                <p:cTn id="165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26500"/>
                            </p:stCondLst>
                            <p:childTnLst>
                              <p:par>
                                <p:cTn id="171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27500"/>
                            </p:stCondLst>
                            <p:childTnLst>
                              <p:par>
                                <p:cTn id="177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28500"/>
                            </p:stCondLst>
                            <p:childTnLst>
                              <p:par>
                                <p:cTn id="183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29500"/>
                            </p:stCondLst>
                            <p:childTnLst>
                              <p:par>
                                <p:cTn id="189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30500"/>
                            </p:stCondLst>
                            <p:childTnLst>
                              <p:par>
                                <p:cTn id="195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31500"/>
                            </p:stCondLst>
                            <p:childTnLst>
                              <p:par>
                                <p:cTn id="201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4" grpId="0"/>
      <p:bldP spid="15" grpId="0"/>
      <p:bldP spid="16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83006934_43.jpg"/>
          <p:cNvPicPr>
            <a:picLocks noChangeAspect="1"/>
          </p:cNvPicPr>
          <p:nvPr/>
        </p:nvPicPr>
        <p:blipFill>
          <a:blip r:embed="rId2" cstate="email"/>
          <a:srcRect r="-12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/>
        </p:spPr>
      </p:pic>
      <p:sp>
        <p:nvSpPr>
          <p:cNvPr id="3" name="Скругленный прямоугольник 2"/>
          <p:cNvSpPr/>
          <p:nvPr/>
        </p:nvSpPr>
        <p:spPr>
          <a:xfrm>
            <a:off x="1187624" y="404664"/>
            <a:ext cx="4868044" cy="1224136"/>
          </a:xfrm>
          <a:prstGeom prst="roundRect">
            <a:avLst/>
          </a:prstGeom>
          <a:solidFill>
            <a:schemeClr val="bg2">
              <a:lumMod val="90000"/>
              <a:alpha val="79000"/>
            </a:schemeClr>
          </a:solidFill>
          <a:ln>
            <a:noFill/>
          </a:ln>
          <a:effectLst>
            <a:softEdge rad="1270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АЛФАВИТ</a:t>
            </a:r>
            <a:endParaRPr lang="ru-RU" sz="66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786" y="6211669"/>
            <a:ext cx="74586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Куропятник</a:t>
            </a:r>
            <a:r>
              <a:rPr lang="ru-RU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Наталья Геннадьевна, учитель русского языка и литературы МБОУ  Донской СОШ</a:t>
            </a:r>
            <a:endParaRPr lang="ru-RU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856205">
            <a:off x="1234226" y="2654574"/>
            <a:ext cx="3384376" cy="255454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/>
            <a:r>
              <a:rPr lang="ru-RU" sz="3200" b="1" dirty="0" smtClean="0">
                <a:ln w="11430"/>
                <a:solidFill>
                  <a:schemeClr val="bg2">
                    <a:lumMod val="2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виртуальная экскурсия  </a:t>
            </a:r>
          </a:p>
          <a:p>
            <a:pPr lvl="0" algn="ctr"/>
            <a:r>
              <a:rPr lang="ru-RU" sz="3200" b="1" dirty="0" smtClean="0">
                <a:ln w="11430"/>
                <a:solidFill>
                  <a:schemeClr val="bg2">
                    <a:lumMod val="2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историю возникновения письменности</a:t>
            </a:r>
            <a:endParaRPr lang="ru-RU" sz="3200" b="1" dirty="0">
              <a:ln w="11430"/>
              <a:solidFill>
                <a:schemeClr val="bg2">
                  <a:lumMod val="2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32" y="1477020"/>
            <a:ext cx="873944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</a:t>
            </a:r>
            <a:r>
              <a:rPr lang="ru-RU" sz="3200" b="1" dirty="0" smtClean="0">
                <a:ln w="1905"/>
                <a:solidFill>
                  <a:schemeClr val="bg2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Расположите имена в алфавитном порядке</a:t>
            </a:r>
          </a:p>
          <a:p>
            <a:endParaRPr lang="ru-RU" sz="2800" b="1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Роман, Алина, Николай, Данил, Анастасия, Светлана</a:t>
            </a:r>
            <a:endParaRPr lang="ru-RU" sz="28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596" y="2428868"/>
            <a:ext cx="84124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Алина, Анастасия, Данил, Николай, Роман, Светлана</a:t>
            </a:r>
            <a:endParaRPr lang="ru-RU" sz="28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85720" y="5929330"/>
            <a:ext cx="2071702" cy="55721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Верно!</a:t>
            </a:r>
            <a:endParaRPr lang="ru-RU" dirty="0"/>
          </a:p>
        </p:txBody>
      </p:sp>
      <p:sp>
        <p:nvSpPr>
          <p:cNvPr id="5" name="Стрелка влево 4">
            <a:hlinkClick r:id="rId3" action="ppaction://hlinksldjump" highlightClick="1"/>
          </p:cNvPr>
          <p:cNvSpPr/>
          <p:nvPr/>
        </p:nvSpPr>
        <p:spPr>
          <a:xfrm>
            <a:off x="7236296" y="5949280"/>
            <a:ext cx="1723030" cy="642918"/>
          </a:xfrm>
          <a:prstGeom prst="leftArrow">
            <a:avLst>
              <a:gd name="adj1" fmla="val 98624"/>
              <a:gd name="adj2" fmla="val 33406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Monotype Corsiva" pitchFamily="66" charset="0"/>
              </a:rPr>
              <a:t>маршрут</a:t>
            </a:r>
            <a:endParaRPr lang="ru-RU" sz="28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alphaModFix amt="7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672" y="0"/>
            <a:ext cx="7269939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Современные виды письменности</a:t>
            </a:r>
            <a:endParaRPr lang="ru-RU" sz="44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9593" y="908720"/>
            <a:ext cx="727280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Дорога человечества к письменности была долгой и трудной. Все приобретенные знания люди успешно применяют в повседневной жизни…</a:t>
            </a:r>
            <a:endParaRPr lang="ru-RU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1115617" y="3143248"/>
            <a:ext cx="6813969" cy="2882933"/>
            <a:chOff x="1115617" y="3143248"/>
            <a:chExt cx="6813969" cy="2882933"/>
          </a:xfrm>
        </p:grpSpPr>
        <p:pic>
          <p:nvPicPr>
            <p:cNvPr id="5" name="Рисунок 4" descr="600px-Italian_traffic_signs_-_divieto_di_segnalazioni_acustiche_svg.pn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285852" y="3143248"/>
              <a:ext cx="1571636" cy="1571636"/>
            </a:xfrm>
            <a:prstGeom prst="rect">
              <a:avLst/>
            </a:prstGeom>
          </p:spPr>
        </p:pic>
        <p:pic>
          <p:nvPicPr>
            <p:cNvPr id="6" name="Рисунок 5" descr="1194989598211788984cycle_route_svg_hi.png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6143636" y="3143248"/>
              <a:ext cx="1714512" cy="1505913"/>
            </a:xfrm>
            <a:prstGeom prst="rect">
              <a:avLst/>
            </a:prstGeom>
          </p:spPr>
        </p:pic>
        <p:pic>
          <p:nvPicPr>
            <p:cNvPr id="7" name="Рисунок 6" descr="1315295494_informaciya-gibdd.png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3714744" y="3214686"/>
              <a:ext cx="1500198" cy="1500198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1115617" y="5072074"/>
              <a:ext cx="681396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chemeClr val="bg2">
                      <a:lumMod val="25000"/>
                    </a:schemeClr>
                  </a:solidFill>
                </a:rPr>
                <a:t>Пиктограммы дорожных знаков понятны людям, говорящим на  разных языках</a:t>
              </a:r>
              <a:endParaRPr lang="ru-RU" sz="2800" b="1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1161404" y="2782092"/>
            <a:ext cx="6696744" cy="3933056"/>
            <a:chOff x="3635896" y="7217643"/>
            <a:chExt cx="6696744" cy="3933056"/>
          </a:xfrm>
        </p:grpSpPr>
        <p:pic>
          <p:nvPicPr>
            <p:cNvPr id="9" name="Рисунок 8" descr="tr04_16.jpg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164288" y="7217643"/>
              <a:ext cx="3157554" cy="241460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0" name="Рисунок 9" descr="tr04_17.jpg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3635896" y="7217643"/>
              <a:ext cx="3143272" cy="242889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1" name="TextBox 10"/>
            <p:cNvSpPr txBox="1"/>
            <p:nvPr/>
          </p:nvSpPr>
          <p:spPr>
            <a:xfrm>
              <a:off x="3707904" y="9765704"/>
              <a:ext cx="6624736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chemeClr val="bg2">
                      <a:lumMod val="25000"/>
                    </a:schemeClr>
                  </a:solidFill>
                </a:rPr>
                <a:t>Моряки составили Международный свод сигналов из флажков и семафорной азбуки</a:t>
              </a:r>
              <a:endParaRPr lang="ru-RU" sz="2800" b="1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1000100" y="2928934"/>
            <a:ext cx="7056784" cy="3618403"/>
            <a:chOff x="1691680" y="7101408"/>
            <a:chExt cx="7056784" cy="3618403"/>
          </a:xfrm>
        </p:grpSpPr>
        <p:pic>
          <p:nvPicPr>
            <p:cNvPr id="12" name="Рисунок 11" descr="tr04_21.jpg"/>
            <p:cNvPicPr>
              <a:picLocks noChangeAspect="1"/>
            </p:cNvPicPr>
            <p:nvPr/>
          </p:nvPicPr>
          <p:blipFill>
            <a:blip r:embed="rId9" cstate="email"/>
            <a:stretch>
              <a:fillRect/>
            </a:stretch>
          </p:blipFill>
          <p:spPr>
            <a:xfrm>
              <a:off x="1691680" y="7101408"/>
              <a:ext cx="3286148" cy="248032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3" name="Рисунок 12" descr="tr04_22.jpg"/>
            <p:cNvPicPr>
              <a:picLocks noChangeAspect="1"/>
            </p:cNvPicPr>
            <p:nvPr/>
          </p:nvPicPr>
          <p:blipFill>
            <a:blip r:embed="rId10" cstate="email"/>
            <a:stretch>
              <a:fillRect/>
            </a:stretch>
          </p:blipFill>
          <p:spPr>
            <a:xfrm>
              <a:off x="5436096" y="7101408"/>
              <a:ext cx="3286148" cy="250033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4" name="TextBox 13"/>
            <p:cNvSpPr txBox="1"/>
            <p:nvPr/>
          </p:nvSpPr>
          <p:spPr>
            <a:xfrm>
              <a:off x="1691680" y="9765704"/>
              <a:ext cx="705678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chemeClr val="bg2">
                      <a:lumMod val="25000"/>
                    </a:schemeClr>
                  </a:solidFill>
                </a:rPr>
                <a:t>Из комбинации точки и тире получилась   азбука Морзе</a:t>
              </a:r>
              <a:endParaRPr lang="ru-RU" sz="2800" b="1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1015108" y="2786058"/>
            <a:ext cx="7128792" cy="3690411"/>
            <a:chOff x="1043608" y="7288932"/>
            <a:chExt cx="7128792" cy="3690411"/>
          </a:xfrm>
        </p:grpSpPr>
        <p:pic>
          <p:nvPicPr>
            <p:cNvPr id="15" name="Рисунок 14" descr="89753_001.jpg"/>
            <p:cNvPicPr>
              <a:picLocks noChangeAspect="1"/>
            </p:cNvPicPr>
            <p:nvPr/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1043608" y="7288932"/>
              <a:ext cx="3888432" cy="252028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6" name="Рисунок 15" descr="0brail10.jpg"/>
            <p:cNvPicPr>
              <a:picLocks noChangeAspect="1"/>
            </p:cNvPicPr>
            <p:nvPr/>
          </p:nvPicPr>
          <p:blipFill>
            <a:blip r:embed="rId12" cstate="email"/>
            <a:srcRect/>
            <a:stretch>
              <a:fillRect/>
            </a:stretch>
          </p:blipFill>
          <p:spPr>
            <a:xfrm>
              <a:off x="5213545" y="7288932"/>
              <a:ext cx="2958855" cy="254878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7" name="TextBox 16"/>
            <p:cNvSpPr txBox="1"/>
            <p:nvPr/>
          </p:nvSpPr>
          <p:spPr>
            <a:xfrm>
              <a:off x="1115616" y="10025236"/>
              <a:ext cx="676875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chemeClr val="bg2">
                      <a:lumMod val="25000"/>
                    </a:schemeClr>
                  </a:solidFill>
                </a:rPr>
                <a:t>Луи Брайль придумал азбуку </a:t>
              </a:r>
            </a:p>
            <a:p>
              <a:pPr algn="ctr"/>
              <a:r>
                <a:rPr lang="ru-RU" sz="2800" b="1" dirty="0" smtClean="0">
                  <a:solidFill>
                    <a:schemeClr val="bg2">
                      <a:lumMod val="25000"/>
                    </a:schemeClr>
                  </a:solidFill>
                </a:rPr>
                <a:t>для незрячих людей</a:t>
              </a:r>
              <a:endParaRPr lang="ru-RU" sz="2800" b="1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1700808"/>
            <a:ext cx="489654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Стремительно развивается «электронная» письменность</a:t>
            </a:r>
            <a:endParaRPr lang="ru-RU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3" name="Рисунок 2" descr="veselie_deti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3717032"/>
            <a:ext cx="3071834" cy="1848220"/>
          </a:xfrm>
          <a:prstGeom prst="rect">
            <a:avLst/>
          </a:prstGeom>
        </p:spPr>
      </p:pic>
      <p:pic>
        <p:nvPicPr>
          <p:cNvPr id="4" name="Рисунок 3" descr="77289ac30179bd43588556cea5700289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08104" y="1124744"/>
            <a:ext cx="2928958" cy="219671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139953" y="3789040"/>
            <a:ext cx="410445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Люди пишут друг другу электронные письма, общаются в социальных сетях</a:t>
            </a:r>
            <a:endParaRPr lang="ru-RU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1011443" y="785794"/>
            <a:ext cx="7395038" cy="4500594"/>
            <a:chOff x="1011443" y="571480"/>
            <a:chExt cx="7395038" cy="4500594"/>
          </a:xfrm>
        </p:grpSpPr>
        <p:sp>
          <p:nvSpPr>
            <p:cNvPr id="2" name="TextBox 1"/>
            <p:cNvSpPr txBox="1"/>
            <p:nvPr/>
          </p:nvSpPr>
          <p:spPr>
            <a:xfrm>
              <a:off x="1011443" y="3687079"/>
              <a:ext cx="7395038" cy="13849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 smtClean="0">
                  <a:solidFill>
                    <a:schemeClr val="bg2">
                      <a:lumMod val="25000"/>
                    </a:schemeClr>
                  </a:solidFill>
                </a:rPr>
                <a:t>   </a:t>
              </a:r>
              <a:r>
                <a:rPr lang="ru-RU" sz="2800" b="1" dirty="0" err="1" smtClean="0">
                  <a:solidFill>
                    <a:schemeClr val="bg2">
                      <a:lumMod val="25000"/>
                    </a:schemeClr>
                  </a:solidFill>
                </a:rPr>
                <a:t>Смайлы</a:t>
              </a:r>
              <a:r>
                <a:rPr lang="ru-RU" sz="2800" b="1" dirty="0" smtClean="0">
                  <a:solidFill>
                    <a:schemeClr val="bg2">
                      <a:lumMod val="25000"/>
                    </a:schemeClr>
                  </a:solidFill>
                </a:rPr>
                <a:t> (англ. </a:t>
              </a:r>
              <a:r>
                <a:rPr lang="en-US" sz="2800" b="1" dirty="0" smtClean="0">
                  <a:solidFill>
                    <a:schemeClr val="bg2">
                      <a:lumMod val="25000"/>
                    </a:schemeClr>
                  </a:solidFill>
                </a:rPr>
                <a:t>smiley — «</a:t>
              </a:r>
              <a:r>
                <a:rPr lang="ru-RU" sz="2800" b="1" dirty="0" smtClean="0">
                  <a:solidFill>
                    <a:schemeClr val="bg2">
                      <a:lumMod val="25000"/>
                    </a:schemeClr>
                  </a:solidFill>
                </a:rPr>
                <a:t>улыбающийся») </a:t>
              </a:r>
            </a:p>
            <a:p>
              <a:r>
                <a:rPr lang="ru-RU" sz="2800" b="1" dirty="0" smtClean="0">
                  <a:solidFill>
                    <a:schemeClr val="bg2">
                      <a:lumMod val="25000"/>
                    </a:schemeClr>
                  </a:solidFill>
                </a:rPr>
                <a:t>сегодня один из самых популярных способов </a:t>
              </a:r>
            </a:p>
            <a:p>
              <a:r>
                <a:rPr lang="ru-RU" sz="2800" b="1" dirty="0" smtClean="0">
                  <a:solidFill>
                    <a:schemeClr val="bg2">
                      <a:lumMod val="25000"/>
                    </a:schemeClr>
                  </a:solidFill>
                </a:rPr>
                <a:t>  выражения эмоций в электронном письме</a:t>
              </a:r>
              <a:endParaRPr lang="ru-RU" sz="2800" b="1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pic>
          <p:nvPicPr>
            <p:cNvPr id="3" name="Рисунок 2" descr="smail14.gif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85852" y="928670"/>
              <a:ext cx="1500198" cy="1215160"/>
            </a:xfrm>
            <a:prstGeom prst="rect">
              <a:avLst/>
            </a:prstGeom>
          </p:spPr>
        </p:pic>
        <p:pic>
          <p:nvPicPr>
            <p:cNvPr id="4" name="Рисунок 3" descr="smail25.gif"/>
            <p:cNvPicPr>
              <a:picLocks noChangeAspect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28992" y="571480"/>
              <a:ext cx="1666883" cy="1666883"/>
            </a:xfrm>
            <a:prstGeom prst="rect">
              <a:avLst/>
            </a:prstGeom>
          </p:spPr>
        </p:pic>
        <p:pic>
          <p:nvPicPr>
            <p:cNvPr id="5" name="Рисунок 4" descr="smail53.gif"/>
            <p:cNvPicPr>
              <a:picLocks noChangeAspect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86446" y="928670"/>
              <a:ext cx="1827780" cy="1352557"/>
            </a:xfrm>
            <a:prstGeom prst="rect">
              <a:avLst/>
            </a:prstGeom>
          </p:spPr>
        </p:pic>
        <p:pic>
          <p:nvPicPr>
            <p:cNvPr id="6" name="Рисунок 5" descr="smail66.gif"/>
            <p:cNvPicPr>
              <a:picLocks noChangeAspect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14546" y="2357430"/>
              <a:ext cx="1571636" cy="1243015"/>
            </a:xfrm>
            <a:prstGeom prst="rect">
              <a:avLst/>
            </a:prstGeom>
          </p:spPr>
        </p:pic>
        <p:pic>
          <p:nvPicPr>
            <p:cNvPr id="7" name="Рисунок 6" descr="smail58.gif"/>
            <p:cNvPicPr>
              <a:picLocks noChangeAspect="1"/>
            </p:cNvPicPr>
            <p:nvPr/>
          </p:nvPicPr>
          <p:blipFill>
            <a:blip r:embed="rId7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86314" y="2000240"/>
              <a:ext cx="1690692" cy="1690692"/>
            </a:xfrm>
            <a:prstGeom prst="rect">
              <a:avLst/>
            </a:prstGeom>
          </p:spPr>
        </p:pic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68ccb_3bd4b644_XL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714744" y="2571744"/>
            <a:ext cx="1300148" cy="1350803"/>
          </a:xfrm>
          <a:prstGeom prst="rect">
            <a:avLst/>
          </a:prstGeom>
        </p:spPr>
      </p:pic>
      <p:pic>
        <p:nvPicPr>
          <p:cNvPr id="3" name="Рисунок 2" descr="0_675c3_ccd54f33_L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429521" y="4702227"/>
            <a:ext cx="1714480" cy="1495027"/>
          </a:xfrm>
          <a:prstGeom prst="rect">
            <a:avLst/>
          </a:prstGeom>
        </p:spPr>
      </p:pic>
      <p:pic>
        <p:nvPicPr>
          <p:cNvPr id="4" name="Рисунок 3" descr="1332139346_bukva-u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500430" y="1785926"/>
            <a:ext cx="1428760" cy="1485911"/>
          </a:xfrm>
          <a:prstGeom prst="rect">
            <a:avLst/>
          </a:prstGeom>
        </p:spPr>
      </p:pic>
      <p:pic>
        <p:nvPicPr>
          <p:cNvPr id="5" name="Рисунок 4" descr="0_67008_f449add9_XL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0" y="2500306"/>
            <a:ext cx="1714512" cy="1294457"/>
          </a:xfrm>
          <a:prstGeom prst="rect">
            <a:avLst/>
          </a:prstGeom>
        </p:spPr>
      </p:pic>
      <p:pic>
        <p:nvPicPr>
          <p:cNvPr id="6" name="Рисунок 5" descr="1332420081_bukva-ae.pn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7500926" y="142852"/>
            <a:ext cx="1643074" cy="1758089"/>
          </a:xfrm>
          <a:prstGeom prst="rect">
            <a:avLst/>
          </a:prstGeom>
        </p:spPr>
      </p:pic>
      <p:pic>
        <p:nvPicPr>
          <p:cNvPr id="7" name="Рисунок 6" descr="0_6700b_c7884aa2_XL.pn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2071670" y="1643050"/>
            <a:ext cx="2000264" cy="1502698"/>
          </a:xfrm>
          <a:prstGeom prst="rect">
            <a:avLst/>
          </a:prstGeom>
        </p:spPr>
      </p:pic>
      <p:pic>
        <p:nvPicPr>
          <p:cNvPr id="8" name="Рисунок 7" descr="35.png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4786314" y="2428868"/>
            <a:ext cx="1757351" cy="1785926"/>
          </a:xfrm>
          <a:prstGeom prst="rect">
            <a:avLst/>
          </a:prstGeom>
        </p:spPr>
      </p:pic>
      <p:pic>
        <p:nvPicPr>
          <p:cNvPr id="9" name="Рисунок 8" descr="0_66ff2_efe76798_XL.png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142844" y="5072074"/>
            <a:ext cx="1643967" cy="1652228"/>
          </a:xfrm>
          <a:prstGeom prst="rect">
            <a:avLst/>
          </a:prstGeom>
        </p:spPr>
      </p:pic>
      <p:pic>
        <p:nvPicPr>
          <p:cNvPr id="10" name="Рисунок 9" descr="0_66ff5_7938d1ad_XL.png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6977181" y="4929198"/>
            <a:ext cx="2166819" cy="1879716"/>
          </a:xfrm>
          <a:prstGeom prst="rect">
            <a:avLst/>
          </a:prstGeom>
        </p:spPr>
      </p:pic>
      <p:pic>
        <p:nvPicPr>
          <p:cNvPr id="11" name="Рисунок 10" descr="0_675b4_ad86859a_L.png"/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>
            <a:off x="357158" y="4857760"/>
            <a:ext cx="1285884" cy="1714512"/>
          </a:xfrm>
          <a:prstGeom prst="rect">
            <a:avLst/>
          </a:prstGeom>
        </p:spPr>
      </p:pic>
      <p:sp>
        <p:nvSpPr>
          <p:cNvPr id="13" name="Стрелка влево 12">
            <a:hlinkClick r:id="rId13" action="ppaction://hlinksldjump" highlightClick="1"/>
          </p:cNvPr>
          <p:cNvSpPr/>
          <p:nvPr/>
        </p:nvSpPr>
        <p:spPr>
          <a:xfrm>
            <a:off x="7236296" y="5949280"/>
            <a:ext cx="1723030" cy="642918"/>
          </a:xfrm>
          <a:prstGeom prst="leftArrow">
            <a:avLst>
              <a:gd name="adj1" fmla="val 98624"/>
              <a:gd name="adj2" fmla="val 33406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Monotype Corsiva" pitchFamily="66" charset="0"/>
              </a:rPr>
              <a:t>маршрут</a:t>
            </a:r>
            <a:endParaRPr lang="ru-RU" sz="2800" b="1" dirty="0">
              <a:latin typeface="Monotype Corsiva" pitchFamily="66" charset="0"/>
            </a:endParaRPr>
          </a:p>
        </p:txBody>
      </p:sp>
      <p:pic>
        <p:nvPicPr>
          <p:cNvPr id="15" name="дружат_муз_и_дет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4" cstate="email"/>
          <a:stretch>
            <a:fillRect/>
          </a:stretch>
        </p:blipFill>
        <p:spPr>
          <a:xfrm>
            <a:off x="9144000" y="332656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7037E-7 L 0.32986 -0.0048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2986 -0.00486 L -0.00087 -0.0048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0"/>
                            </p:stCondLst>
                            <p:childTnLst>
                              <p:par>
                                <p:cTn id="2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000"/>
                            </p:stCondLst>
                            <p:childTnLst>
                              <p:par>
                                <p:cTn id="27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-0.00486 L -0.37188 -0.00972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6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4000"/>
                            </p:stCondLst>
                            <p:childTnLst>
                              <p:par>
                                <p:cTn id="3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33" presetID="2" presetClass="exit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8000"/>
                            </p:stCondLst>
                            <p:childTnLst>
                              <p:par>
                                <p:cTn id="3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9000"/>
                            </p:stCondLst>
                            <p:childTnLst>
                              <p:par>
                                <p:cTn id="43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48148E-6 L -0.80972 0.01944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5" y="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1000"/>
                            </p:stCondLst>
                            <p:childTnLst>
                              <p:par>
                                <p:cTn id="46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0972 0.01944 L -0.80972 -0.65255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3000"/>
                            </p:stCondLst>
                            <p:childTnLst>
                              <p:par>
                                <p:cTn id="4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0972 -0.65255 L -0.06163 -0.66296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4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0"/>
                            </p:stCondLst>
                            <p:childTnLst>
                              <p:par>
                                <p:cTn id="5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163 -0.66296 L -0.06163 -0.00162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7000"/>
                            </p:stCondLst>
                            <p:childTnLst>
                              <p:par>
                                <p:cTn id="55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163 -0.00162 C 0.01441 -0.00162 0.07691 -0.12917 0.07691 -0.28542 C 0.07691 -0.44144 0.01441 -0.56852 -0.06163 -0.56852 C -0.13767 -0.56852 -0.19931 -0.44144 -0.19931 -0.28542 C -0.19931 -0.12917 -0.13767 -0.00162 -0.06163 -0.00162 Z " pathEditMode="relative" rAng="0" ptsTypes="fffff">
                                      <p:cBhvr>
                                        <p:cTn id="5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0"/>
                            </p:stCondLst>
                            <p:childTnLst>
                              <p:par>
                                <p:cTn id="58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48148E-6 L -0.71528 -0.00162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8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2000"/>
                            </p:stCondLst>
                            <p:childTnLst>
                              <p:par>
                                <p:cTn id="61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1528 -0.00162 C -0.64045 -0.00162 -0.57952 -0.12894 -0.57952 -0.28519 C -0.57952 -0.44144 -0.64045 -0.56852 -0.71528 -0.56852 C -0.79011 -0.56852 -0.8507 -0.44144 -0.8507 -0.28519 C -0.8507 -0.12894 -0.79011 -0.00162 -0.71528 -0.00162 Z " pathEditMode="relative" rAng="0" ptsTypes="fffff">
                                      <p:cBhvr>
                                        <p:cTn id="6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4000"/>
                            </p:stCondLst>
                            <p:childTnLst>
                              <p:par>
                                <p:cTn id="64" presetID="2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6000"/>
                            </p:stCondLst>
                            <p:childTnLst>
                              <p:par>
                                <p:cTn id="69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7000"/>
                            </p:stCondLst>
                            <p:childTnLst>
                              <p:par>
                                <p:cTn id="74" presetID="2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64 -0.07037 C 0.00764 -0.15602 0.05503 -0.22569 0.11319 -0.22569 L 0.35746 -0.22569 C 0.4158 -0.22569 0.46354 -0.15602 0.46354 -0.07037 L 0.46354 0.28333 C 0.46354 0.36968 0.4158 0.44213 0.35746 0.44213 L 0.11319 0.44213 C 0.05503 0.44213 0.00764 0.36968 0.00764 0.28333 Z " pathEditMode="relative" rAng="0" ptsTypes="fFfFfFff">
                                      <p:cBhvr>
                                        <p:cTn id="75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1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2000"/>
                            </p:stCondLst>
                            <p:childTnLst>
                              <p:par>
                                <p:cTn id="77" presetID="2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45 -0.07176 C 0.01545 -0.15671 -0.02986 -0.22569 -0.08542 -0.22569 L -0.31736 -0.22569 C -0.37309 -0.22569 -0.41771 -0.15671 -0.41771 -0.07176 L -0.41771 0.27847 C -0.41771 0.36366 -0.37309 0.43565 -0.31736 0.43565 L -0.08542 0.43565 C -0.02986 0.43565 0.01545 0.36366 0.01545 0.27847 Z " pathEditMode="relative" rAng="0" ptsTypes="fFfFfFff">
                                      <p:cBhvr>
                                        <p:cTn id="7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" y="1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7000"/>
                            </p:stCondLst>
                            <p:childTnLst>
                              <p:par>
                                <p:cTn id="80" presetID="2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1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9000"/>
                            </p:stCondLst>
                            <p:childTnLst>
                              <p:par>
                                <p:cTn id="8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00"/>
                            </p:stCondLst>
                            <p:childTnLst>
                              <p:par>
                                <p:cTn id="90" presetID="5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63 0.00486 C 0.01163 -0.0963 0.09253 -0.17338 0.19114 -0.17338 C 0.29305 -0.17338 0.37413 -0.0963 0.37413 0.00486 C 0.37413 0.10625 0.45521 0.18426 0.55712 0.18426 C 0.65573 0.18426 0.73698 0.10625 0.73698 0.00486 " pathEditMode="relative" rAng="0" ptsTypes="fffff">
                                      <p:cBhvr>
                                        <p:cTn id="9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3000"/>
                            </p:stCondLst>
                            <p:childTnLst>
                              <p:par>
                                <p:cTn id="93" presetID="5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3698 0.00972 C 0.73698 -0.1301 0.65556 -0.23681 0.5566 -0.23681 C 0.45538 -0.23681 0.37465 -0.1301 0.37465 0.00972 C 0.37465 0.1493 0.2934 0.25671 0.19184 0.25671 C 0.0934 0.25671 0.01267 0.1493 0.01267 0.00972 " pathEditMode="relative" rAng="0" ptsTypes="fffff">
                                      <p:cBhvr>
                                        <p:cTn id="9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6000"/>
                            </p:stCondLst>
                            <p:childTnLst>
                              <p:par>
                                <p:cTn id="9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8000"/>
                            </p:stCondLst>
                            <p:childTnLst>
                              <p:par>
                                <p:cTn id="10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63 0.00486 L 0.7408 0.00416 " pathEditMode="relative" rAng="0" ptsTypes="AA">
                                      <p:cBhvr>
                                        <p:cTn id="10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60000"/>
                            </p:stCondLst>
                            <p:childTnLst>
                              <p:par>
                                <p:cTn id="10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62000"/>
                            </p:stCondLst>
                            <p:childTnLst>
                              <p:par>
                                <p:cTn id="107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64000"/>
                            </p:stCondLst>
                            <p:childTnLst>
                              <p:par>
                                <p:cTn id="1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5000"/>
                            </p:stCondLst>
                            <p:childTnLst>
                              <p:par>
                                <p:cTn id="117" presetID="3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545 -0.01713 C -0.07777 -0.03056 -0.0967 -0.03681 -0.11215 -0.03681 C -0.13454 -0.03681 -0.15607 -0.02686 -0.16875 -0.01019 C -0.22204 0.05601 -0.26302 0.20162 -0.26302 0.375 C -0.26302 0.37546 -0.26302 0.37731 -0.26302 0.37824 C -0.26302 0.37731 -0.26302 0.38055 -0.26302 0.38125 C -0.26302 0.5537 -0.22204 0.70324 -0.16875 0.76875 C -0.15607 0.78171 -0.13454 0.79189 -0.11215 0.79189 C -0.0967 0.79189 -0.07777 0.78564 -0.06545 0.77152 C -0.0526 0.75902 -0.04583 0.74189 -0.04583 0.72222 C -0.04583 0.69953 -0.05607 0.67986 -0.07204 0.66643 C -0.13454 0.60625 -0.27187 0.56342 -0.43506 0.56342 C -0.43506 0.56365 -0.43767 0.56342 -0.43767 0.56365 C -0.43767 0.56342 -0.44079 0.56342 -0.44079 0.56365 C -0.60434 0.56342 -0.74513 0.60625 -0.80763 0.66643 C -0.81979 0.67986 -0.82881 0.69953 -0.82881 0.72222 C -0.82881 0.74189 -0.82326 0.75902 -0.81076 0.77152 C -0.79861 0.78564 -0.78246 0.79189 -0.76336 0.79189 C -0.74201 0.79189 -0.72326 0.78171 -0.71093 0.76875 C -0.65451 0.70324 -0.61371 0.5537 -0.61371 0.38055 C -0.61371 0.38125 -0.61371 0.37731 -0.61371 0.37824 C -0.61371 0.37731 -0.61371 0.375 -0.61371 0.37546 C -0.61371 0.20162 -0.65451 0.05601 -0.71093 -0.01389 C -0.72326 -0.02686 -0.74201 -0.03681 -0.76336 -0.03681 C -0.78246 -0.03681 -0.79861 -0.03056 -0.81076 -0.01713 C -0.82326 -0.00394 -0.82881 0.0162 -0.82881 0.0324 C -0.82881 0.05601 -0.81979 0.07569 -0.80763 0.09189 C -0.74513 0.14861 -0.60434 0.19166 -0.44079 0.19166 C -0.44079 0.19236 -0.44079 0.19166 -0.43767 0.19166 C -0.43767 0.19236 -0.43506 0.19166 -0.43506 0.19236 C -0.27187 0.19166 -0.13454 0.14861 -0.07204 0.09189 C -0.05607 0.07569 -0.04583 0.05601 -0.04583 0.0324 C -0.04583 0.0162 -0.0526 -0.00394 -0.06545 -0.01713 Z " pathEditMode="relative" rAng="0" ptsTypes="fffffffffffffffffffffffffffffffff">
                                      <p:cBhvr>
                                        <p:cTn id="118" dur="1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2" y="3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75000"/>
                            </p:stCondLst>
                            <p:childTnLst>
                              <p:par>
                                <p:cTn id="120" presetID="5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479 -0.00579 C -0.06336 0.12291 -0.11163 0.25509 -0.19948 0.29259 C -0.28975 0.33125 -0.38611 0.26111 -0.41701 0.13171 C -0.44861 0.00115 -0.54461 -0.06667 -0.63507 -0.02824 C -0.72274 0.00972 -0.77048 0.13912 -0.73906 0.2699 " pathEditMode="relative" rAng="-1066560" ptsTypes="fffff">
                                      <p:cBhvr>
                                        <p:cTn id="121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2" y="1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78000"/>
                            </p:stCondLst>
                            <p:childTnLst>
                              <p:par>
                                <p:cTn id="123" presetID="2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4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80000"/>
                            </p:stCondLst>
                            <p:childTnLst>
                              <p:par>
                                <p:cTn id="128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82000"/>
                            </p:stCondLst>
                            <p:childTnLst>
                              <p:par>
                                <p:cTn id="13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84000"/>
                            </p:stCondLst>
                            <p:childTnLst>
                              <p:par>
                                <p:cTn id="142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26 -0.01713 C 0.06666 -0.01713 0.12274 0.10857 0.12274 0.26297 C 0.12274 0.41737 0.06666 0.54329 -0.00226 0.54329 C -0.07118 0.54329 -0.12726 0.41737 -0.12726 0.26297 C -0.12726 0.10857 -0.07118 -0.01713 -0.00226 -0.01713 Z " pathEditMode="relative" rAng="0" ptsTypes="fffff">
                                      <p:cBhvr>
                                        <p:cTn id="14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86000"/>
                            </p:stCondLst>
                            <p:childTnLst>
                              <p:par>
                                <p:cTn id="145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7.40741E-7 C 0.06893 7.40741E-7 0.125 -0.10023 0.125 -0.22315 C 0.125 -0.3463 0.06893 -0.4463 -4.44444E-6 -0.4463 C -0.06892 -0.4463 -0.125 -0.3463 -0.125 -0.22315 C -0.125 -0.10023 -0.06892 7.40741E-7 -4.44444E-6 7.40741E-7 Z " pathEditMode="relative" rAng="0" ptsTypes="fffff">
                                      <p:cBhvr>
                                        <p:cTn id="14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88000"/>
                            </p:stCondLst>
                            <p:childTnLst>
                              <p:par>
                                <p:cTn id="148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9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2" presetClass="exit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3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90000"/>
                            </p:stCondLst>
                            <p:childTnLst>
                              <p:par>
                                <p:cTn id="15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91000"/>
                            </p:stCondLst>
                            <p:childTnLst>
                              <p:par>
                                <p:cTn id="166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03 -0.04583 C 0.09375 0.12546 0.29618 0.13773 0.4434 -0.01898 C 0.59028 -0.17546 0.62552 -0.4412 0.52292 -0.6125 C 0.42049 -0.78357 0.2184 -0.79607 0.07153 -0.63958 C -0.07569 -0.48287 -0.11146 -0.2169 -0.00903 -0.04583 Z " pathEditMode="relative" rAng="3084201" ptsTypes="fffff">
                                      <p:cBhvr>
                                        <p:cTn id="167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" y="-2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96000"/>
                            </p:stCondLst>
                            <p:childTnLst>
                              <p:par>
                                <p:cTn id="169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68 -0.06274 C 0.09809 -0.1882 0.13507 -0.42963 0.04601 -0.6 C -0.0434 -0.77107 -0.22569 -0.80741 -0.36059 -0.68218 C -0.49548 -0.55672 -0.53281 -0.31644 -0.44323 -0.14537 C -0.35434 0.025 -0.1717 0.0625 -0.0368 -0.06274 Z " pathEditMode="relative" rAng="-2092101" ptsTypes="fffff">
                                      <p:cBhvr>
                                        <p:cTn id="170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" y="-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101000"/>
                            </p:stCondLst>
                            <p:childTnLst>
                              <p:par>
                                <p:cTn id="172" presetID="4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0.03611 L 0.11562 -0.39676 C 0.13628 -0.47615 0.18645 -0.53564 0.24496 -0.56064 C 0.31076 -0.58588 0.3743 -0.57176 0.425 -0.52083 L 0.66961 -0.30486 " pathEditMode="relative" rAng="-1001955" ptsTypes="FffFF">
                                      <p:cBhvr>
                                        <p:cTn id="17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" y="-3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03000"/>
                            </p:stCondLst>
                            <p:childTnLst>
                              <p:par>
                                <p:cTn id="175" presetID="4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0.00047 L -0.12291 -0.35301 C -0.14774 -0.4338 -0.19722 -0.49051 -0.25746 -0.51412 C -0.32639 -0.54121 -0.38889 -0.52732 -0.44184 -0.47848 L -0.68784 -0.26829 " pathEditMode="relative" rAng="986559" ptsTypes="FffFF">
                                      <p:cBhvr>
                                        <p:cTn id="17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2" y="-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105000"/>
                            </p:stCondLst>
                            <p:childTnLst>
                              <p:par>
                                <p:cTn id="178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9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3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07000"/>
                            </p:stCondLst>
                            <p:childTnLst>
                              <p:par>
                                <p:cTn id="18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08000"/>
                            </p:stCondLst>
                            <p:childTnLst>
                              <p:par>
                                <p:cTn id="192" presetID="4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0.00787 L 0.20382 -0.36504 C 0.24653 -0.44606 0.31042 -0.49074 0.37709 -0.49074 C 0.45313 -0.49074 0.51389 -0.44606 0.5566 -0.36504 L 0.76077 -0.00787 " pathEditMode="relative" rAng="0" ptsTypes="FffFF">
                                      <p:cBhvr>
                                        <p:cTn id="193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0" y="-241"/>
                                    </p:animMotion>
                                  </p:childTnLst>
                                </p:cTn>
                              </p:par>
                              <p:par>
                                <p:cTn id="19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11000"/>
                            </p:stCondLst>
                            <p:childTnLst>
                              <p:par>
                                <p:cTn id="197" presetID="4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6076 -0.00788 L 0.56406 -0.36528 C 0.52291 -0.44584 0.46093 -0.49075 0.39687 -0.49075 C 0.32413 -0.49075 0.2651 -0.44584 0.22395 -0.36528 L 0.02847 -0.00788 " pathEditMode="relative" rAng="0" ptsTypes="FffFF">
                                      <p:cBhvr>
                                        <p:cTn id="19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6" y="-241"/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114000"/>
                            </p:stCondLst>
                            <p:childTnLst>
                              <p:par>
                                <p:cTn id="202" presetID="3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4.44444E-6 C 0.01319 0.0125 0.03333 0.01899 0.04948 0.01899 C 0.07326 0.01899 0.09635 0.00903 0.10955 -0.00601 C 0.16632 -0.06713 0.20955 -0.20023 0.20955 -0.3581 C 0.20955 -0.35902 0.20955 -0.36088 0.20955 -0.36157 C 0.20955 -0.36088 0.20955 -0.36388 0.20955 -0.36458 C 0.20955 -0.52245 0.16632 -0.65879 0.10955 -0.71944 C 0.09635 -0.73148 0.07326 -0.74004 0.04948 -0.74004 C 0.03333 -0.74004 0.01319 -0.73449 2.77778E-6 -0.72245 C -0.01337 -0.71041 -0.02014 -0.69513 -0.02014 -0.67662 C -0.02014 -0.65555 -0.01007 -0.63773 0.00677 -0.62546 C 0.07326 -0.57083 0.21927 -0.53148 0.39253 -0.53148 C 0.39253 -0.53171 0.39548 -0.53148 0.39548 -0.53171 C 0.39548 -0.53148 0.39896 -0.53148 0.39896 -0.53171 C 0.57205 -0.53148 0.7217 -0.57083 0.78819 -0.62546 C 0.80139 -0.63773 0.81128 -0.65555 0.81128 -0.67662 C 0.81128 -0.69513 0.80486 -0.71041 0.79166 -0.72245 C 0.7783 -0.73449 0.76146 -0.74004 0.74132 -0.74004 C 0.7184 -0.74004 0.69861 -0.73148 0.68524 -0.71944 C 0.62534 -0.65879 0.58212 -0.52245 0.58212 -0.36388 C 0.58212 -0.36458 0.58212 -0.36088 0.58212 -0.36157 C 0.58212 -0.36088 0.58212 -0.3581 0.58212 -0.35902 C 0.58212 -0.20023 0.62534 -0.06713 0.68524 -0.003 C 0.69861 0.00903 0.7184 0.01899 0.74132 0.01899 C 0.76146 0.01899 0.7783 0.0125 0.79166 -4.44444E-6 C 0.80486 -0.01203 0.81128 -0.03032 0.81128 -0.04513 C 0.81128 -0.06713 0.80139 -0.08472 0.78819 -0.1 C 0.7217 -0.15162 0.57205 -0.19097 0.39896 -0.19097 C 0.39896 -0.19189 0.39896 -0.19097 0.39548 -0.19097 C 0.39548 -0.19189 0.39253 -0.19097 0.39253 -0.19189 C 0.21927 -0.19097 0.07326 -0.15162 0.00677 -0.1 C -0.01007 -0.08472 -0.02014 -0.06713 -0.02014 -0.04513 C -0.02014 -0.03032 -0.01337 -0.01203 2.77778E-6 -4.44444E-6 Z " pathEditMode="relative" rAng="0" ptsTypes="fffffffffffffffffffffffffffffffff">
                                      <p:cBhvr>
                                        <p:cTn id="203" dur="8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" y="-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122000"/>
                            </p:stCondLst>
                            <p:childTnLst>
                              <p:par>
                                <p:cTn id="205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0.65347 -0.58796 " pathEditMode="relative" rAng="0" ptsTypes="AA">
                                      <p:cBhvr>
                                        <p:cTn id="20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7" y="-294"/>
                                    </p:animMotion>
                                  </p:childTnLst>
                                </p:cTn>
                              </p:par>
                              <p:par>
                                <p:cTn id="20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124000"/>
                            </p:stCondLst>
                            <p:childTnLst>
                              <p:par>
                                <p:cTn id="210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1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126000"/>
                            </p:stCondLst>
                            <p:childTnLst>
                              <p:par>
                                <p:cTn id="2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 cstate="email">
            <a:alphaModFix amt="73000"/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 idx="4294967295"/>
          </p:nvPr>
        </p:nvSpPr>
        <p:spPr>
          <a:xfrm>
            <a:off x="755576" y="1"/>
            <a:ext cx="7672387" cy="404664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Информационные источники:</a:t>
            </a:r>
            <a:endParaRPr lang="ru-RU" sz="28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332656"/>
            <a:ext cx="896448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ru-RU" sz="1200" dirty="0" smtClean="0"/>
              <a:t>Титульный слайд      </a:t>
            </a:r>
          </a:p>
          <a:p>
            <a:pPr marL="514350" indent="-514350"/>
            <a:r>
              <a:rPr lang="en-US" sz="1200" dirty="0" smtClean="0">
                <a:hlinkClick r:id="rId3"/>
              </a:rPr>
              <a:t>http://freeyaho.ru/1931-starinnye-rukopisi-manuskript.html</a:t>
            </a:r>
            <a:r>
              <a:rPr lang="ru-RU" sz="1200" dirty="0" smtClean="0">
                <a:hlinkClick r:id="rId3"/>
              </a:rPr>
              <a:t>-</a:t>
            </a:r>
            <a:r>
              <a:rPr lang="ru-RU" sz="1200" dirty="0" smtClean="0"/>
              <a:t> фон</a:t>
            </a:r>
          </a:p>
          <a:p>
            <a:pPr marL="514350" indent="-514350"/>
            <a:r>
              <a:rPr lang="ru-RU" sz="1200" dirty="0" smtClean="0"/>
              <a:t>Маршрутный слайд</a:t>
            </a:r>
          </a:p>
          <a:p>
            <a:pPr marL="514350" indent="-514350"/>
            <a:r>
              <a:rPr lang="ru-RU" sz="1200" u="sng" dirty="0" smtClean="0">
                <a:hlinkClick r:id="rId4"/>
              </a:rPr>
              <a:t>http://s004.radikal.ru/i205/1002/d7/dd19973b231dt.jpg-</a:t>
            </a:r>
            <a:r>
              <a:rPr lang="ru-RU" sz="1200" dirty="0" smtClean="0"/>
              <a:t> фон </a:t>
            </a:r>
          </a:p>
          <a:p>
            <a:pPr marL="514350" indent="-514350"/>
            <a:r>
              <a:rPr lang="en-US" sz="1200" dirty="0" smtClean="0">
                <a:hlinkClick r:id="rId5"/>
              </a:rPr>
              <a:t>http://img0.liveinternet.ru/images/attach/c/1//55/973/55973597_svitolk13.png</a:t>
            </a:r>
            <a:r>
              <a:rPr lang="ru-RU" sz="1200" dirty="0" smtClean="0">
                <a:hlinkClick r:id="rId5"/>
              </a:rPr>
              <a:t>-</a:t>
            </a:r>
            <a:r>
              <a:rPr lang="ru-RU" sz="1200" dirty="0" smtClean="0"/>
              <a:t>  свиток</a:t>
            </a:r>
          </a:p>
          <a:p>
            <a:pPr marL="514350" indent="-514350"/>
            <a:r>
              <a:rPr lang="en-US" sz="1200" dirty="0" smtClean="0">
                <a:hlinkClick r:id="rId6"/>
              </a:rPr>
              <a:t>http://www.gumer.info/bibliotek_Buks/History/enc_detvs/02_clip_image002_0000.jpg</a:t>
            </a:r>
            <a:r>
              <a:rPr lang="ru-RU" sz="1200" dirty="0" smtClean="0">
                <a:hlinkClick r:id="rId6"/>
              </a:rPr>
              <a:t>-</a:t>
            </a:r>
            <a:r>
              <a:rPr lang="ru-RU" sz="1200" dirty="0" smtClean="0"/>
              <a:t> учитель в древности</a:t>
            </a:r>
          </a:p>
          <a:p>
            <a:pPr marL="514350" indent="-514350"/>
            <a:r>
              <a:rPr lang="en-US" sz="1200" dirty="0" smtClean="0">
                <a:hlinkClick r:id="rId7"/>
              </a:rPr>
              <a:t>http://s003.radikal.ru/i203/1108/59/ec5dc9141d45.png</a:t>
            </a:r>
            <a:r>
              <a:rPr lang="ru-RU" sz="1200" dirty="0" smtClean="0">
                <a:hlinkClick r:id="rId7"/>
              </a:rPr>
              <a:t>-</a:t>
            </a:r>
            <a:r>
              <a:rPr lang="ru-RU" sz="1200" dirty="0" smtClean="0"/>
              <a:t> книги</a:t>
            </a:r>
          </a:p>
          <a:p>
            <a:pPr marL="514350" indent="-514350"/>
            <a:r>
              <a:rPr lang="ru-RU" sz="1200" u="sng" dirty="0" smtClean="0">
                <a:hlinkClick r:id="rId8"/>
              </a:rPr>
              <a:t>http://img-fotki.yandex.ru/get/4612/113882196.df/0_66fed_7eb7a3df_XL-</a:t>
            </a:r>
            <a:r>
              <a:rPr lang="ru-RU" sz="1200" dirty="0" smtClean="0"/>
              <a:t> буква а</a:t>
            </a:r>
          </a:p>
          <a:p>
            <a:pPr marL="514350" indent="-514350"/>
            <a:r>
              <a:rPr lang="ru-RU" sz="1200" u="sng" dirty="0" smtClean="0">
                <a:hlinkClick r:id="rId9"/>
              </a:rPr>
              <a:t>http://img-fotki.yandex.ru/get/5604/cadi-1986.405/0_7b756_96b05ade_XL-</a:t>
            </a:r>
            <a:r>
              <a:rPr lang="ru-RU" sz="1200" dirty="0" smtClean="0"/>
              <a:t> буква я</a:t>
            </a:r>
          </a:p>
          <a:p>
            <a:pPr marL="514350" indent="-514350"/>
            <a:r>
              <a:rPr lang="ru-RU" sz="1200" u="sng" dirty="0" smtClean="0">
                <a:hlinkClick r:id="rId10"/>
              </a:rPr>
              <a:t>http://content.onliner.by/forum/e42/158/350601/800x800/77289ac30179bd43588556cea5700289.jpeg-</a:t>
            </a:r>
            <a:r>
              <a:rPr lang="ru-RU" sz="1200" dirty="0" smtClean="0"/>
              <a:t> компьютер</a:t>
            </a:r>
          </a:p>
          <a:p>
            <a:pPr marL="514350" indent="-514350"/>
            <a:r>
              <a:rPr lang="en-US" sz="1200" dirty="0" smtClean="0">
                <a:hlinkClick r:id="rId11"/>
              </a:rPr>
              <a:t>http://lh6.ggpht.com/-0hOtWjNS9vk/Rh9KvzLIvI/AAAAAAAABFY/pa87x6fvfOI/cuneiform.jpg</a:t>
            </a:r>
            <a:r>
              <a:rPr lang="ru-RU" sz="1200" dirty="0" smtClean="0">
                <a:hlinkClick r:id="rId11"/>
              </a:rPr>
              <a:t>-</a:t>
            </a:r>
            <a:endParaRPr lang="ru-RU" sz="1200" dirty="0" smtClean="0"/>
          </a:p>
          <a:p>
            <a:pPr marL="514350" indent="-514350"/>
            <a:r>
              <a:rPr lang="ru-RU" sz="1200" dirty="0" smtClean="0"/>
              <a:t>глиняная табличка </a:t>
            </a:r>
          </a:p>
          <a:p>
            <a:pPr marL="514350" indent="-514350"/>
            <a:r>
              <a:rPr lang="en-US" sz="1200" dirty="0" smtClean="0">
                <a:hlinkClick r:id="rId12"/>
              </a:rPr>
              <a:t>http://bibolekma.ucoz.ru/a.jpg</a:t>
            </a:r>
            <a:r>
              <a:rPr lang="ru-RU" sz="1200" dirty="0" smtClean="0">
                <a:hlinkClick r:id="rId12"/>
              </a:rPr>
              <a:t>-</a:t>
            </a:r>
            <a:r>
              <a:rPr lang="ru-RU" sz="1200" dirty="0" smtClean="0"/>
              <a:t> Кирилл и </a:t>
            </a:r>
            <a:r>
              <a:rPr lang="ru-RU" sz="1200" dirty="0" err="1" smtClean="0"/>
              <a:t>Мефодий</a:t>
            </a:r>
            <a:endParaRPr lang="ru-RU" sz="1200" dirty="0" smtClean="0"/>
          </a:p>
          <a:p>
            <a:pPr marL="514350" indent="-514350"/>
            <a:r>
              <a:rPr lang="en-US" sz="1200" dirty="0" smtClean="0">
                <a:hlinkClick r:id="rId13"/>
              </a:rPr>
              <a:t>http://img0.liveinternet.ru/images/attach/b/0/21696/21696082_alphabet_phoenician.gif</a:t>
            </a:r>
            <a:r>
              <a:rPr lang="ru-RU" sz="1200" dirty="0" smtClean="0">
                <a:hlinkClick r:id="rId13"/>
              </a:rPr>
              <a:t>-</a:t>
            </a:r>
            <a:r>
              <a:rPr lang="ru-RU" sz="1200" dirty="0" smtClean="0"/>
              <a:t> </a:t>
            </a:r>
          </a:p>
          <a:p>
            <a:pPr marL="514350" indent="-514350"/>
            <a:r>
              <a:rPr lang="ru-RU" sz="1200" dirty="0" smtClean="0"/>
              <a:t>финикийский алфавит</a:t>
            </a:r>
          </a:p>
          <a:p>
            <a:r>
              <a:rPr lang="ru-RU" sz="1200" dirty="0" smtClean="0"/>
              <a:t>Пролог </a:t>
            </a:r>
            <a:r>
              <a:rPr lang="ru-RU" sz="1200" u="sng" dirty="0" smtClean="0">
                <a:hlinkClick r:id="rId14"/>
              </a:rPr>
              <a:t>http://1.bp.blogspot.com/-WnDiAIUZFqE/T0yhgQpachI/AAAAAAAAivo/azkEdn00rS8/s1600/1Eanger</a:t>
            </a:r>
          </a:p>
          <a:p>
            <a:r>
              <a:rPr lang="ru-RU" sz="1200" u="sng" dirty="0" smtClean="0">
                <a:hlinkClick r:id="rId14"/>
              </a:rPr>
              <a:t>+</a:t>
            </a:r>
            <a:r>
              <a:rPr lang="ru-RU" sz="1200" u="sng" dirty="0" err="1" smtClean="0">
                <a:hlinkClick r:id="rId14"/>
              </a:rPr>
              <a:t>Irving+Couse+</a:t>
            </a:r>
            <a:r>
              <a:rPr lang="ru-RU" sz="1200" u="sng" dirty="0" smtClean="0">
                <a:hlinkClick r:id="rId14"/>
              </a:rPr>
              <a:t>(1866-1936).+The+Signal+Light.+Oli+on+canvas.+76.8+x+99.7+cm.+Painted+in+1927.JPG-</a:t>
            </a:r>
            <a:r>
              <a:rPr lang="ru-RU" sz="1200" dirty="0" smtClean="0"/>
              <a:t> индеец на коне</a:t>
            </a:r>
          </a:p>
          <a:p>
            <a:r>
              <a:rPr lang="en-US" sz="1200" dirty="0" smtClean="0">
                <a:hlinkClick r:id="rId15"/>
              </a:rPr>
              <a:t>http://images.fineartamerica.com/images-medium-large/egyptian-scribes-granger.jpg</a:t>
            </a:r>
            <a:r>
              <a:rPr lang="ru-RU" sz="1200" dirty="0" smtClean="0">
                <a:hlinkClick r:id="rId15"/>
              </a:rPr>
              <a:t>- </a:t>
            </a:r>
            <a:r>
              <a:rPr lang="en-US" sz="1200" dirty="0" smtClean="0">
                <a:hlinkClick r:id="rId15"/>
              </a:rPr>
              <a:t> </a:t>
            </a:r>
            <a:r>
              <a:rPr lang="ru-RU" sz="1200" dirty="0" smtClean="0"/>
              <a:t>писцы в Египте</a:t>
            </a:r>
          </a:p>
          <a:p>
            <a:r>
              <a:rPr lang="ru-RU" sz="1200" u="sng" dirty="0" smtClean="0">
                <a:hlinkClick r:id="rId16"/>
              </a:rPr>
              <a:t>http://www.arttrans.com.ua/imageproduct/1245/Lithograph_Native_American_Showing_Wampum_To_Friend_Beads_Camp_Lithograph_Native_Am_Teepee_b.jpg-</a:t>
            </a:r>
            <a:r>
              <a:rPr lang="ru-RU" sz="1200" dirty="0" smtClean="0"/>
              <a:t> вампумы</a:t>
            </a:r>
          </a:p>
          <a:p>
            <a:r>
              <a:rPr lang="en-US" sz="1200" dirty="0" smtClean="0">
                <a:hlinkClick r:id="rId17"/>
              </a:rPr>
              <a:t>http://adinah.files.wordpress.com/2010/02/0-00-003.jpg </a:t>
            </a:r>
            <a:r>
              <a:rPr lang="ru-RU" sz="1200" dirty="0" smtClean="0"/>
              <a:t>кипу</a:t>
            </a:r>
          </a:p>
          <a:p>
            <a:r>
              <a:rPr lang="en-US" sz="1200" dirty="0" smtClean="0">
                <a:hlinkClick r:id="rId18"/>
              </a:rPr>
              <a:t>http://www2.arnes.si/~sopsosre/Mamuti/nin5sl3.jpg</a:t>
            </a:r>
            <a:r>
              <a:rPr lang="en-US" sz="1200" dirty="0" smtClean="0">
                <a:hlinkClick r:id="rId19"/>
              </a:rPr>
              <a:t> </a:t>
            </a:r>
            <a:r>
              <a:rPr lang="ru-RU" sz="1200" dirty="0" smtClean="0"/>
              <a:t>первобытные люди</a:t>
            </a:r>
          </a:p>
          <a:p>
            <a:r>
              <a:rPr lang="ru-RU" sz="1200" u="sng" dirty="0" smtClean="0">
                <a:hlinkClick r:id="rId20"/>
              </a:rPr>
              <a:t>http://2.bp.blogspot.com/-</a:t>
            </a:r>
            <a:r>
              <a:rPr lang="en-US" sz="1200" dirty="0" smtClean="0">
                <a:hlinkClick r:id="rId21"/>
              </a:rPr>
              <a:t> http://anysite.ru/img/publication/graffity/zx1.jpg</a:t>
            </a:r>
            <a:r>
              <a:rPr lang="ru-RU" sz="1200" dirty="0" smtClean="0"/>
              <a:t> наскальный рисунок</a:t>
            </a:r>
          </a:p>
          <a:p>
            <a:r>
              <a:rPr lang="ru-RU" sz="1200" u="sng" dirty="0" smtClean="0">
                <a:hlinkClick r:id="rId22"/>
              </a:rPr>
              <a:t>http://www.homeland-</a:t>
            </a:r>
            <a:r>
              <a:rPr lang="en-US" sz="1200" dirty="0" smtClean="0">
                <a:hlinkClick r:id="rId23"/>
              </a:rPr>
              <a:t>http://s017.radikal.ru/i418/1202/a2/daa6727233b5.jpg</a:t>
            </a:r>
            <a:r>
              <a:rPr lang="ru-RU" sz="1200" dirty="0" smtClean="0"/>
              <a:t> школа на Руси</a:t>
            </a:r>
          </a:p>
          <a:p>
            <a:r>
              <a:rPr lang="ru-RU" sz="1200" u="sng" dirty="0" smtClean="0">
                <a:hlinkClick r:id="rId24"/>
              </a:rPr>
              <a:t>http://st.free-lance.ru/users/NIKLEN/upload/sm_f_47bde1b800452.jpg-</a:t>
            </a:r>
            <a:r>
              <a:rPr lang="ru-RU" sz="1200" dirty="0" smtClean="0"/>
              <a:t> летописец</a:t>
            </a:r>
          </a:p>
          <a:p>
            <a:r>
              <a:rPr lang="ru-RU" sz="1200" u="sng" dirty="0" smtClean="0">
                <a:hlinkClick r:id="rId25"/>
              </a:rPr>
              <a:t>http://stranamasterov.ru/files/u4979/den_pochti/pesn_o_gayavate.jpg-</a:t>
            </a:r>
            <a:r>
              <a:rPr lang="ru-RU" sz="1200" dirty="0" smtClean="0"/>
              <a:t> индеец</a:t>
            </a:r>
          </a:p>
          <a:p>
            <a:r>
              <a:rPr lang="ru-RU" sz="1200" u="sng" dirty="0" smtClean="0">
                <a:hlinkClick r:id="rId26"/>
              </a:rPr>
              <a:t>http://i024.radikal.ru/1005/71/94ce6c48938d.png-</a:t>
            </a:r>
            <a:r>
              <a:rPr lang="ru-RU" sz="1200" u="sng" dirty="0" smtClean="0"/>
              <a:t> </a:t>
            </a:r>
            <a:r>
              <a:rPr lang="ru-RU" sz="1200" dirty="0" smtClean="0"/>
              <a:t>перо</a:t>
            </a:r>
          </a:p>
          <a:p>
            <a:r>
              <a:rPr lang="en-US" sz="1200" dirty="0" smtClean="0">
                <a:hlinkClick r:id="rId27"/>
              </a:rPr>
              <a:t>http://mathscinet.ru/balonin/files/IvanFedorov2.jpg</a:t>
            </a:r>
            <a:r>
              <a:rPr lang="ru-RU" sz="1200" dirty="0" smtClean="0"/>
              <a:t> Федоров</a:t>
            </a:r>
          </a:p>
          <a:p>
            <a:r>
              <a:rPr lang="en-US" sz="1200" dirty="0" smtClean="0">
                <a:hlinkClick r:id="rId28"/>
              </a:rPr>
              <a:t>http://www.lvov.lubov-k.ru/wp-content/uploads/2011/03/apostol.jpg</a:t>
            </a:r>
            <a:r>
              <a:rPr lang="ru-RU" sz="1200" dirty="0" smtClean="0"/>
              <a:t> «Апостол»</a:t>
            </a:r>
          </a:p>
          <a:p>
            <a:r>
              <a:rPr lang="en-US" sz="1200" dirty="0" smtClean="0">
                <a:hlinkClick r:id="rId6"/>
              </a:rPr>
              <a:t>http://www.gumer.info/bibliotek_Buks/History/enc_detvs/02_clip_image002_0000.jpg</a:t>
            </a:r>
            <a:r>
              <a:rPr lang="ru-RU" sz="1200" dirty="0" smtClean="0">
                <a:hlinkClick r:id="rId6"/>
              </a:rPr>
              <a:t>-</a:t>
            </a:r>
            <a:r>
              <a:rPr lang="ru-RU" sz="1200" dirty="0" smtClean="0"/>
              <a:t> учитель в древности</a:t>
            </a:r>
          </a:p>
          <a:p>
            <a:r>
              <a:rPr lang="ru-RU" sz="1200" u="sng" dirty="0" smtClean="0">
                <a:hlinkClick r:id="rId29"/>
              </a:rPr>
              <a:t>http://www.alshar.ru/images/pico/sh3.jpg-</a:t>
            </a:r>
            <a:r>
              <a:rPr lang="ru-RU" sz="1200" dirty="0" smtClean="0"/>
              <a:t> табличка</a:t>
            </a:r>
          </a:p>
          <a:p>
            <a:r>
              <a:rPr lang="ru-RU" sz="1200" dirty="0" smtClean="0"/>
              <a:t>Слайд 4</a:t>
            </a:r>
          </a:p>
          <a:p>
            <a:r>
              <a:rPr lang="en-US" sz="1200" dirty="0" smtClean="0">
                <a:hlinkClick r:id="rId18"/>
              </a:rPr>
              <a:t>http://www2.arnes.si/~sopsosre/Mamuti/nin5sl3.jpg</a:t>
            </a:r>
            <a:r>
              <a:rPr lang="en-US" sz="1200" dirty="0" smtClean="0">
                <a:hlinkClick r:id="rId19"/>
              </a:rPr>
              <a:t> </a:t>
            </a:r>
            <a:r>
              <a:rPr lang="ru-RU" sz="1200" dirty="0" smtClean="0"/>
              <a:t>первобытные люди</a:t>
            </a:r>
          </a:p>
          <a:p>
            <a:r>
              <a:rPr lang="ru-RU" sz="1200" u="sng" dirty="0" smtClean="0">
                <a:hlinkClick r:id="rId30"/>
              </a:rPr>
              <a:t>http://community.comstar.ru/FileDownload.asp?FileID=203-</a:t>
            </a:r>
            <a:r>
              <a:rPr lang="ru-RU" sz="1200" dirty="0" smtClean="0"/>
              <a:t> сигнальный костер</a:t>
            </a:r>
          </a:p>
          <a:p>
            <a:r>
              <a:rPr lang="en-US" sz="1200" dirty="0" smtClean="0">
                <a:hlinkClick r:id="rId31"/>
              </a:rPr>
              <a:t>http://img0.liveinternet.ru/images/attach/c/1/61/115/61115125_p9.jpg</a:t>
            </a:r>
            <a:r>
              <a:rPr lang="ru-RU" sz="1200" dirty="0" smtClean="0">
                <a:hlinkClick r:id="rId31"/>
              </a:rPr>
              <a:t>-</a:t>
            </a:r>
            <a:r>
              <a:rPr lang="ru-RU" sz="1200" dirty="0" smtClean="0"/>
              <a:t> узелковое письмо</a:t>
            </a:r>
            <a:endParaRPr lang="ru-RU" sz="14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 cstate="email">
            <a:alphaModFix amt="7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4282" y="0"/>
            <a:ext cx="8809489" cy="6924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hlinkClick r:id="rId3"/>
              </a:rPr>
              <a:t>http://tehno-science.ru/wp-content/uploads/2011/01/pisec.jpg</a:t>
            </a:r>
            <a:r>
              <a:rPr lang="ru-RU" sz="1200" dirty="0" smtClean="0">
                <a:hlinkClick r:id="rId3"/>
              </a:rPr>
              <a:t>-</a:t>
            </a:r>
            <a:r>
              <a:rPr lang="ru-RU" sz="1200" dirty="0" smtClean="0"/>
              <a:t> шумер в библиотеке</a:t>
            </a:r>
          </a:p>
          <a:p>
            <a:r>
              <a:rPr lang="en-US" sz="1200" dirty="0" smtClean="0">
                <a:hlinkClick r:id="rId4"/>
              </a:rPr>
              <a:t>http://s016.radikal.ru/i334/1102/16/7a1d121e043f.png</a:t>
            </a:r>
            <a:r>
              <a:rPr lang="ru-RU" sz="1200" dirty="0" smtClean="0">
                <a:hlinkClick r:id="rId4"/>
              </a:rPr>
              <a:t>-</a:t>
            </a:r>
            <a:r>
              <a:rPr lang="ru-RU" sz="1200" dirty="0" smtClean="0"/>
              <a:t> фотопленка</a:t>
            </a:r>
          </a:p>
          <a:p>
            <a:r>
              <a:rPr lang="ru-RU" sz="1200" dirty="0" smtClean="0"/>
              <a:t>Слайд 5</a:t>
            </a:r>
          </a:p>
          <a:p>
            <a:r>
              <a:rPr lang="ru-RU" sz="1200" u="sng" dirty="0" smtClean="0">
                <a:hlinkClick r:id="rId5"/>
              </a:rPr>
              <a:t>http://1.bp.blogspot.com/-WnDiAIUZFqE/T0yhgQpachI/AAAAAAAAivo/azkEdn00rS8/s1600/1Eanger+Irving+Couse+(1866-1936).+The+Signal+Light.+Oli+on+canvas.+76.8+x+99.7+cm.+Painted+in+1927.JPG-</a:t>
            </a:r>
            <a:r>
              <a:rPr lang="ru-RU" sz="1200" dirty="0" smtClean="0"/>
              <a:t> индеец на коне</a:t>
            </a:r>
          </a:p>
          <a:p>
            <a:r>
              <a:rPr lang="ru-RU" sz="1200" u="sng" dirty="0" smtClean="0">
                <a:hlinkClick r:id="rId6"/>
              </a:rPr>
              <a:t>http://community.comstar.ru/FileDownload.asp?FileID=203-</a:t>
            </a:r>
            <a:r>
              <a:rPr lang="ru-RU" sz="1200" dirty="0" smtClean="0"/>
              <a:t> сигнальный костер</a:t>
            </a:r>
          </a:p>
          <a:p>
            <a:r>
              <a:rPr lang="ru-RU" sz="1200" u="sng" dirty="0" smtClean="0">
                <a:hlinkClick r:id="rId7"/>
              </a:rPr>
              <a:t>http://www.ikirov.ru/files/1108/tamtam.gif-</a:t>
            </a:r>
            <a:r>
              <a:rPr lang="ru-RU" sz="1200" dirty="0" smtClean="0"/>
              <a:t> там-там</a:t>
            </a:r>
          </a:p>
          <a:p>
            <a:r>
              <a:rPr lang="ru-RU" sz="1200" u="sng" dirty="0" smtClean="0">
                <a:hlinkClick r:id="rId8"/>
              </a:rPr>
              <a:t>http://abc-24.info/uploads/posts/2012-04/1334313323_tr04_14.jpg-</a:t>
            </a:r>
            <a:r>
              <a:rPr lang="ru-RU" sz="1200" dirty="0" smtClean="0"/>
              <a:t> туземец с барабаном</a:t>
            </a:r>
          </a:p>
          <a:p>
            <a:r>
              <a:rPr lang="ru-RU" sz="1200" dirty="0" smtClean="0"/>
              <a:t>Слайд 6</a:t>
            </a:r>
          </a:p>
          <a:p>
            <a:r>
              <a:rPr lang="ru-RU" sz="1200" u="sng" dirty="0" smtClean="0">
                <a:hlinkClick r:id="rId9"/>
              </a:rPr>
              <a:t>http://www.svetozar.ru/lingvo/history/lyaga.jpg-</a:t>
            </a:r>
            <a:r>
              <a:rPr lang="ru-RU" sz="1200" dirty="0" smtClean="0"/>
              <a:t> предметное письмо</a:t>
            </a:r>
          </a:p>
          <a:p>
            <a:r>
              <a:rPr lang="ru-RU" sz="1200" u="sng" dirty="0" smtClean="0">
                <a:hlinkClick r:id="rId10"/>
              </a:rPr>
              <a:t>http://learningisthekey.com/images/Native%20American%20Adventure%20Quest%20Images/Iroquois%20Wampum%20Belt.jpg-</a:t>
            </a:r>
            <a:r>
              <a:rPr lang="ru-RU" sz="1200" dirty="0" smtClean="0"/>
              <a:t> вампум</a:t>
            </a:r>
          </a:p>
          <a:p>
            <a:r>
              <a:rPr lang="en-US" sz="1200" dirty="0" smtClean="0">
                <a:hlinkClick r:id="rId11"/>
              </a:rPr>
              <a:t>http://festival.1september.ru/files/articles/60/6006/600638/img2.jpg</a:t>
            </a:r>
            <a:r>
              <a:rPr lang="ru-RU" sz="1200" dirty="0" smtClean="0">
                <a:hlinkClick r:id="rId11"/>
              </a:rPr>
              <a:t>-</a:t>
            </a:r>
            <a:r>
              <a:rPr lang="ru-RU" sz="1200" dirty="0" smtClean="0"/>
              <a:t> узелковое письмо</a:t>
            </a:r>
          </a:p>
          <a:p>
            <a:r>
              <a:rPr lang="ru-RU" sz="1200" dirty="0" smtClean="0"/>
              <a:t>Слайд 7</a:t>
            </a:r>
          </a:p>
          <a:p>
            <a:r>
              <a:rPr lang="ru-RU" sz="1200" u="sng" dirty="0" smtClean="0">
                <a:hlinkClick r:id="rId12"/>
              </a:rPr>
              <a:t>http://www.barnegatshellfish.org/wampum_historyiselemantal.jpg-</a:t>
            </a:r>
            <a:r>
              <a:rPr lang="ru-RU" sz="1200" dirty="0" smtClean="0"/>
              <a:t> раковины</a:t>
            </a:r>
          </a:p>
          <a:p>
            <a:r>
              <a:rPr lang="ru-RU" sz="1200" u="sng" dirty="0" smtClean="0">
                <a:hlinkClick r:id="rId13"/>
              </a:rPr>
              <a:t>http://www.arttrans.com.ua/imageproduct/1245/Lithograph_Native_American_Showing_Wampum_To_Friend_Beads_Camp_Lithograph_Native_Am_Teepee_b.jpg-</a:t>
            </a:r>
            <a:r>
              <a:rPr lang="ru-RU" sz="1200" dirty="0" smtClean="0"/>
              <a:t> вампумы</a:t>
            </a:r>
          </a:p>
          <a:p>
            <a:r>
              <a:rPr lang="ru-RU" sz="1200" dirty="0" smtClean="0"/>
              <a:t>Слайд 8</a:t>
            </a:r>
          </a:p>
          <a:p>
            <a:r>
              <a:rPr lang="ru-RU" sz="1200" u="sng" dirty="0" smtClean="0">
                <a:hlinkClick r:id="rId14"/>
              </a:rPr>
              <a:t>http://biblio.alloprof.qc.ca/ImagesDesFiches/7000-7499-Histoire-premier-cycle/7060/7060i32.jpg-</a:t>
            </a:r>
            <a:r>
              <a:rPr lang="ru-RU" sz="1200" dirty="0" smtClean="0"/>
              <a:t> узелки</a:t>
            </a:r>
          </a:p>
          <a:p>
            <a:r>
              <a:rPr lang="ru-RU" sz="1200" u="sng" dirty="0" smtClean="0">
                <a:hlinkClick r:id="rId15"/>
              </a:rPr>
              <a:t>http://www.kalipedia.com/kalipediamedia/historia/media/200707/17/hisuniversal/20070717klphisuni_162.Ies.SCO.jpg-</a:t>
            </a:r>
            <a:r>
              <a:rPr lang="ru-RU" sz="1200" dirty="0" smtClean="0"/>
              <a:t> индеец с кипу</a:t>
            </a:r>
          </a:p>
          <a:p>
            <a:r>
              <a:rPr lang="ru-RU" sz="1200" dirty="0" smtClean="0"/>
              <a:t>Слайд 9</a:t>
            </a:r>
          </a:p>
          <a:p>
            <a:r>
              <a:rPr lang="ru-RU" sz="1200" u="sng" dirty="0" smtClean="0">
                <a:hlinkClick r:id="rId16"/>
              </a:rPr>
              <a:t>http://2.bp.blogspot.com/-czK6JvFlsxQ/TXfkuiIGgTI/AAAAAAAAERg/TPJcVARF1Uk/s400/naskalnye-risunki.jpg-</a:t>
            </a:r>
            <a:r>
              <a:rPr lang="ru-RU" sz="1200" dirty="0" smtClean="0"/>
              <a:t> наскальный рисунок</a:t>
            </a:r>
          </a:p>
          <a:p>
            <a:r>
              <a:rPr lang="en-US" sz="1200" dirty="0" smtClean="0">
                <a:hlinkClick r:id="rId17"/>
              </a:rPr>
              <a:t>http://aboutfacts.net/Ancient/Ancient42/MaAt.jpg</a:t>
            </a:r>
            <a:r>
              <a:rPr lang="ru-RU" sz="1200" dirty="0" smtClean="0">
                <a:hlinkClick r:id="rId17"/>
              </a:rPr>
              <a:t>-</a:t>
            </a:r>
            <a:r>
              <a:rPr lang="ru-RU" sz="1200" dirty="0" smtClean="0"/>
              <a:t> иероглифы</a:t>
            </a:r>
          </a:p>
          <a:p>
            <a:r>
              <a:rPr lang="en-US" sz="1200" dirty="0" smtClean="0">
                <a:hlinkClick r:id="rId18"/>
              </a:rPr>
              <a:t>http://festival.1september.ru/articles/521263/</a:t>
            </a:r>
            <a:r>
              <a:rPr lang="ru-RU" sz="1200" dirty="0" smtClean="0">
                <a:hlinkClick r:id="rId18"/>
              </a:rPr>
              <a:t>-</a:t>
            </a:r>
            <a:r>
              <a:rPr lang="ru-RU" sz="1200" dirty="0" smtClean="0"/>
              <a:t> клинопись</a:t>
            </a:r>
          </a:p>
          <a:p>
            <a:r>
              <a:rPr lang="ru-RU" sz="1200" dirty="0" smtClean="0"/>
              <a:t>Слайд 10</a:t>
            </a:r>
          </a:p>
          <a:p>
            <a:r>
              <a:rPr lang="en-US" sz="1200" dirty="0" smtClean="0">
                <a:hlinkClick r:id="rId19"/>
              </a:rPr>
              <a:t>http://festival.1september.ru/files/articles/21/2109/210995/img3.jpg</a:t>
            </a:r>
            <a:r>
              <a:rPr lang="ru-RU" sz="1200" dirty="0" smtClean="0">
                <a:hlinkClick r:id="rId19"/>
              </a:rPr>
              <a:t>-</a:t>
            </a:r>
            <a:r>
              <a:rPr lang="ru-RU" sz="1200" dirty="0" smtClean="0"/>
              <a:t> медведь</a:t>
            </a:r>
          </a:p>
          <a:p>
            <a:r>
              <a:rPr lang="ru-RU" sz="1200" u="sng" dirty="0" smtClean="0">
                <a:hlinkClick r:id="rId20"/>
              </a:rPr>
              <a:t>http://xage.ru/upload/0803/preh/14.jpg-</a:t>
            </a:r>
            <a:r>
              <a:rPr lang="ru-RU" sz="1200" dirty="0" smtClean="0"/>
              <a:t> охота</a:t>
            </a:r>
          </a:p>
          <a:p>
            <a:r>
              <a:rPr lang="ru-RU" sz="1200" u="sng" dirty="0" smtClean="0">
                <a:hlinkClick r:id="rId21"/>
              </a:rPr>
              <a:t>http://zhelezyaka.com/images/2010/06/15/cave-paintings-in-Romania-4.jpg-</a:t>
            </a:r>
            <a:r>
              <a:rPr lang="ru-RU" sz="1200" dirty="0" smtClean="0"/>
              <a:t> в Румынии</a:t>
            </a:r>
          </a:p>
          <a:p>
            <a:r>
              <a:rPr lang="ru-RU" sz="1200" u="sng" dirty="0" smtClean="0">
                <a:hlinkClick r:id="rId22"/>
              </a:rPr>
              <a:t>http://www.rockart101.com/i_coso_petroglyph_bighorns.jpg-</a:t>
            </a:r>
            <a:r>
              <a:rPr lang="ru-RU" sz="1200" dirty="0" smtClean="0"/>
              <a:t> человечки на камне</a:t>
            </a:r>
          </a:p>
          <a:p>
            <a:r>
              <a:rPr lang="ru-RU" sz="1200" u="sng" dirty="0" smtClean="0">
                <a:hlinkClick r:id="rId23"/>
              </a:rPr>
              <a:t>http://www.my-photo-blog.com/wp-content/uploads/2008/10/rock-art.jpg-</a:t>
            </a:r>
            <a:r>
              <a:rPr lang="ru-RU" sz="1200" dirty="0" smtClean="0"/>
              <a:t> животные</a:t>
            </a:r>
          </a:p>
          <a:p>
            <a:r>
              <a:rPr lang="ru-RU" sz="1200" u="sng" dirty="0" smtClean="0">
                <a:hlinkClick r:id="rId24"/>
              </a:rPr>
              <a:t>http://www.slingsbymaps.com/images/rockart%20travellers.jpg-</a:t>
            </a:r>
            <a:r>
              <a:rPr lang="ru-RU" sz="1200" dirty="0" smtClean="0"/>
              <a:t> охотники</a:t>
            </a:r>
          </a:p>
          <a:p>
            <a:r>
              <a:rPr lang="ru-RU" sz="1200" u="sng" dirty="0" smtClean="0">
                <a:hlinkClick r:id="rId25"/>
              </a:rPr>
              <a:t>http://crimeamap.ru/trehglazka/3.jpg-</a:t>
            </a:r>
            <a:r>
              <a:rPr lang="ru-RU" sz="1200" dirty="0" smtClean="0"/>
              <a:t> пещера</a:t>
            </a:r>
          </a:p>
          <a:p>
            <a:r>
              <a:rPr lang="ru-RU" sz="1200" dirty="0" smtClean="0"/>
              <a:t>Слайд 11</a:t>
            </a:r>
          </a:p>
          <a:p>
            <a:r>
              <a:rPr lang="ru-RU" sz="1200" u="sng" dirty="0" smtClean="0">
                <a:hlinkClick r:id="rId26"/>
              </a:rPr>
              <a:t>http://great-egypt.ru/wp-content/uploads/2012/01/pistsyi.jpghttp://great-egypt.ru/wp-</a:t>
            </a:r>
          </a:p>
          <a:p>
            <a:r>
              <a:rPr lang="ru-RU" sz="1200" u="sng" dirty="0" err="1" smtClean="0">
                <a:hlinkClick r:id="rId26"/>
              </a:rPr>
              <a:t>content</a:t>
            </a:r>
            <a:r>
              <a:rPr lang="ru-RU" sz="1200" u="sng" dirty="0" smtClean="0">
                <a:hlinkClick r:id="rId26"/>
              </a:rPr>
              <a:t>/</a:t>
            </a:r>
            <a:r>
              <a:rPr lang="ru-RU" sz="1200" u="sng" dirty="0" err="1" smtClean="0">
                <a:hlinkClick r:id="rId26"/>
              </a:rPr>
              <a:t>uploads</a:t>
            </a:r>
            <a:r>
              <a:rPr lang="ru-RU" sz="1200" u="sng" dirty="0" smtClean="0">
                <a:hlinkClick r:id="rId26"/>
              </a:rPr>
              <a:t>/2012/01/</a:t>
            </a:r>
            <a:r>
              <a:rPr lang="ru-RU" sz="1200" u="sng" dirty="0" err="1" smtClean="0">
                <a:hlinkClick r:id="rId26"/>
              </a:rPr>
              <a:t>pistsyi.jpg</a:t>
            </a:r>
            <a:r>
              <a:rPr lang="ru-RU" sz="1200" u="sng" dirty="0" smtClean="0">
                <a:hlinkClick r:id="rId26"/>
              </a:rPr>
              <a:t>-</a:t>
            </a:r>
            <a:r>
              <a:rPr lang="ru-RU" sz="1200" dirty="0" smtClean="0"/>
              <a:t> писцы в Египте</a:t>
            </a:r>
          </a:p>
          <a:p>
            <a:r>
              <a:rPr lang="ru-RU" sz="1200" u="sng" dirty="0" smtClean="0">
                <a:hlinkClick r:id="rId27"/>
              </a:rPr>
              <a:t>http://melma.ru/uploads/images/club/pics/d30d96035d6ae87ca600375ebb49f9da.jpg-</a:t>
            </a:r>
            <a:r>
              <a:rPr lang="ru-RU" sz="1200" dirty="0" smtClean="0"/>
              <a:t> табличка шумеров</a:t>
            </a:r>
          </a:p>
          <a:p>
            <a:r>
              <a:rPr lang="en-US" sz="1200" dirty="0" smtClean="0">
                <a:hlinkClick r:id="rId3"/>
              </a:rPr>
              <a:t>http://tehno-science.ru/wp-content/uploads/2011/01/pisec.jpg</a:t>
            </a:r>
            <a:r>
              <a:rPr lang="ru-RU" sz="1200" dirty="0" smtClean="0">
                <a:hlinkClick r:id="rId3"/>
              </a:rPr>
              <a:t>-</a:t>
            </a:r>
            <a:r>
              <a:rPr lang="ru-RU" sz="1200" dirty="0" smtClean="0"/>
              <a:t> шумер в библиотеке</a:t>
            </a:r>
          </a:p>
          <a:p>
            <a:r>
              <a:rPr lang="en-US" sz="1200" dirty="0" smtClean="0">
                <a:hlinkClick r:id="rId28"/>
              </a:rPr>
              <a:t>http://festival.1september.ru/articles/594983/</a:t>
            </a:r>
            <a:r>
              <a:rPr lang="ru-RU" sz="1200" dirty="0" smtClean="0">
                <a:hlinkClick r:id="rId28"/>
              </a:rPr>
              <a:t>-</a:t>
            </a:r>
            <a:r>
              <a:rPr lang="ru-RU" sz="1200" dirty="0" smtClean="0"/>
              <a:t> иероглифы</a:t>
            </a:r>
            <a:endParaRPr lang="ru-RU" sz="1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 cstate="email">
            <a:alphaModFix amt="7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0"/>
            <a:ext cx="8892480" cy="710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hlinkClick r:id="rId3"/>
              </a:rPr>
              <a:t>http://img0.liveinternet.ru/images/attach/b/2/0/705/705349_image047.jpg</a:t>
            </a:r>
            <a:r>
              <a:rPr lang="ru-RU" sz="1200" dirty="0" smtClean="0">
                <a:hlinkClick r:id="rId3"/>
              </a:rPr>
              <a:t>-</a:t>
            </a:r>
            <a:r>
              <a:rPr lang="ru-RU" sz="1200" dirty="0" smtClean="0"/>
              <a:t> иероглифы</a:t>
            </a:r>
          </a:p>
          <a:p>
            <a:r>
              <a:rPr lang="en-US" sz="1200" dirty="0" smtClean="0">
                <a:hlinkClick r:id="rId4"/>
              </a:rPr>
              <a:t>http://dic.academic.ru/pictures/enc_pictures/i_512.jpg</a:t>
            </a:r>
            <a:r>
              <a:rPr lang="ru-RU" sz="1200" dirty="0" smtClean="0">
                <a:hlinkClick r:id="rId4"/>
              </a:rPr>
              <a:t>-</a:t>
            </a:r>
            <a:r>
              <a:rPr lang="ru-RU" sz="1200" dirty="0" smtClean="0"/>
              <a:t> папирус</a:t>
            </a:r>
          </a:p>
          <a:p>
            <a:r>
              <a:rPr lang="ru-RU" sz="1200" dirty="0" smtClean="0"/>
              <a:t>Слайд 12</a:t>
            </a:r>
          </a:p>
          <a:p>
            <a:r>
              <a:rPr lang="en-US" sz="1200" dirty="0" smtClean="0">
                <a:hlinkClick r:id="rId5"/>
              </a:rPr>
              <a:t>http://4.bp.blogspot.com/-sOicZrlZ-CY/TkpNl4I09wI/AAAAAAAACCM/CBpT8ut7TjU/s1600/papyrus+image+web.jpg</a:t>
            </a:r>
            <a:r>
              <a:rPr lang="ru-RU" sz="1200" dirty="0" smtClean="0"/>
              <a:t> -папирус растение</a:t>
            </a:r>
          </a:p>
          <a:p>
            <a:r>
              <a:rPr lang="en-US" sz="1200" dirty="0" smtClean="0">
                <a:hlinkClick r:id="rId6"/>
              </a:rPr>
              <a:t>http://www.mystic-chel.ru/netcat_files/769/1284/h_1a5a668a3cf59948a788e8c05a4ec280</a:t>
            </a:r>
            <a:r>
              <a:rPr lang="ru-RU" sz="1200" dirty="0" smtClean="0"/>
              <a:t> библиотека в Месопотамии</a:t>
            </a:r>
          </a:p>
          <a:p>
            <a:r>
              <a:rPr lang="en-US" sz="1200" dirty="0" smtClean="0">
                <a:hlinkClick r:id="rId7"/>
              </a:rPr>
              <a:t>http://i8.beon.ru/44/12/511244/85/16795285/080d9f78e1b2fdbf9ce20948d78abca7.jpeg</a:t>
            </a:r>
            <a:r>
              <a:rPr lang="ru-RU" sz="1200" dirty="0" smtClean="0"/>
              <a:t> свиток папируса</a:t>
            </a:r>
          </a:p>
          <a:p>
            <a:r>
              <a:rPr lang="ru-RU" sz="1200" u="sng" dirty="0" smtClean="0">
                <a:hlinkClick r:id="rId8"/>
              </a:rPr>
              <a:t>http://kolizej.at.ua/_fr/4/2170692.jpg-</a:t>
            </a:r>
            <a:r>
              <a:rPr lang="ru-RU" sz="1200" dirty="0" smtClean="0"/>
              <a:t> бумага</a:t>
            </a:r>
          </a:p>
          <a:p>
            <a:r>
              <a:rPr lang="ru-RU" sz="1200" u="sng" dirty="0" smtClean="0">
                <a:hlinkClick r:id="rId9"/>
              </a:rPr>
              <a:t>http://bibliotekar.ru/nauka/45-5.files/image001.jpg-</a:t>
            </a:r>
            <a:r>
              <a:rPr lang="ru-RU" sz="1200" dirty="0" smtClean="0"/>
              <a:t> грамоты</a:t>
            </a:r>
          </a:p>
          <a:p>
            <a:r>
              <a:rPr lang="en-US" sz="1200" dirty="0" smtClean="0">
                <a:hlinkClick r:id="rId10"/>
              </a:rPr>
              <a:t>http://pedsovet.su/load/321-1-0-14106</a:t>
            </a:r>
            <a:r>
              <a:rPr lang="ru-RU" sz="1200" dirty="0" smtClean="0">
                <a:hlinkClick r:id="rId10"/>
              </a:rPr>
              <a:t>-</a:t>
            </a:r>
            <a:r>
              <a:rPr lang="ru-RU" sz="1200" dirty="0" smtClean="0"/>
              <a:t> фон</a:t>
            </a:r>
          </a:p>
          <a:p>
            <a:r>
              <a:rPr lang="ru-RU" sz="1200" u="sng" dirty="0" smtClean="0">
                <a:hlinkClick r:id="rId11"/>
              </a:rPr>
              <a:t>http://ymadam.ru/wp-content/uploads/2011/10/beresta-1.jpg-</a:t>
            </a:r>
            <a:r>
              <a:rPr lang="ru-RU" sz="1200" dirty="0" smtClean="0"/>
              <a:t> береста</a:t>
            </a:r>
          </a:p>
          <a:p>
            <a:r>
              <a:rPr lang="en-US" sz="1200" dirty="0" smtClean="0">
                <a:hlinkClick r:id="rId12"/>
              </a:rPr>
              <a:t>http://www.epochtimes.com.ua/upload/iblock/859/8594c74efb09188bb110854748ae3efc.jpg</a:t>
            </a:r>
            <a:r>
              <a:rPr lang="ru-RU" sz="1200" dirty="0" smtClean="0">
                <a:hlinkClick r:id="rId12"/>
              </a:rPr>
              <a:t>-</a:t>
            </a:r>
            <a:r>
              <a:rPr lang="ru-RU" sz="1200" dirty="0" smtClean="0"/>
              <a:t> </a:t>
            </a:r>
            <a:r>
              <a:rPr lang="ru-RU" sz="1200" dirty="0" err="1" smtClean="0"/>
              <a:t>Цай</a:t>
            </a:r>
            <a:r>
              <a:rPr lang="ru-RU" sz="1200" dirty="0" smtClean="0"/>
              <a:t> Лунь</a:t>
            </a:r>
          </a:p>
          <a:p>
            <a:r>
              <a:rPr lang="en-US" sz="1200" dirty="0" smtClean="0">
                <a:hlinkClick r:id="rId13"/>
              </a:rPr>
              <a:t>http://school-11.berdsk-edu.ru/images/p24_1217821185_12.jpg</a:t>
            </a:r>
            <a:r>
              <a:rPr lang="ru-RU" sz="1200" dirty="0" smtClean="0">
                <a:hlinkClick r:id="rId13"/>
              </a:rPr>
              <a:t>-</a:t>
            </a:r>
            <a:r>
              <a:rPr lang="ru-RU" sz="1200" dirty="0" smtClean="0"/>
              <a:t> свиток с чернильницей</a:t>
            </a:r>
          </a:p>
          <a:p>
            <a:r>
              <a:rPr lang="en-US" sz="1200" dirty="0" smtClean="0">
                <a:hlinkClick r:id="rId8"/>
              </a:rPr>
              <a:t>http://kolizej.at.ua/_fr/4/2170692.jpg</a:t>
            </a:r>
            <a:r>
              <a:rPr lang="ru-RU" sz="1200" dirty="0" smtClean="0">
                <a:hlinkClick r:id="rId8"/>
              </a:rPr>
              <a:t>-</a:t>
            </a:r>
            <a:r>
              <a:rPr lang="ru-RU" sz="1200" dirty="0" smtClean="0"/>
              <a:t> изготовление бумаги</a:t>
            </a:r>
          </a:p>
          <a:p>
            <a:r>
              <a:rPr lang="en-US" sz="1200" dirty="0" smtClean="0">
                <a:hlinkClick r:id="rId14"/>
              </a:rPr>
              <a:t>http://museummatters.blog.com/files/2011/09/CuneiformTablet.jpg</a:t>
            </a:r>
            <a:r>
              <a:rPr lang="ru-RU" sz="1200" dirty="0" smtClean="0">
                <a:hlinkClick r:id="rId14"/>
              </a:rPr>
              <a:t>-</a:t>
            </a:r>
            <a:r>
              <a:rPr lang="ru-RU" sz="1200" dirty="0" smtClean="0"/>
              <a:t> табличка с клинописью</a:t>
            </a:r>
          </a:p>
          <a:p>
            <a:r>
              <a:rPr lang="en-US" sz="1200" dirty="0" smtClean="0">
                <a:hlinkClick r:id="rId15"/>
              </a:rPr>
              <a:t>http://my-i-nashi-deti.ru/wp-content/uploads/2012/04/3887.jpg</a:t>
            </a:r>
            <a:r>
              <a:rPr lang="ru-RU" sz="1200" dirty="0" smtClean="0">
                <a:hlinkClick r:id="rId15"/>
              </a:rPr>
              <a:t>-</a:t>
            </a:r>
            <a:r>
              <a:rPr lang="ru-RU" sz="1200" dirty="0" smtClean="0"/>
              <a:t> берестяные грамоты</a:t>
            </a:r>
          </a:p>
          <a:p>
            <a:r>
              <a:rPr lang="en-US" sz="1200" dirty="0" smtClean="0">
                <a:hlinkClick r:id="rId16"/>
              </a:rPr>
              <a:t>http://upload.wikimedia.org/wikipedia/commons/f/f6/BH_Selestat_3.jpg</a:t>
            </a:r>
            <a:r>
              <a:rPr lang="ru-RU" sz="1200" dirty="0" smtClean="0">
                <a:hlinkClick r:id="rId16"/>
              </a:rPr>
              <a:t>-</a:t>
            </a:r>
            <a:r>
              <a:rPr lang="ru-RU" sz="1200" dirty="0" smtClean="0"/>
              <a:t> книга</a:t>
            </a:r>
          </a:p>
          <a:p>
            <a:r>
              <a:rPr lang="en-US" sz="1200" dirty="0" smtClean="0">
                <a:hlinkClick r:id="rId17"/>
              </a:rPr>
              <a:t>http://festival.1september.ru/articles/313597/</a:t>
            </a:r>
            <a:r>
              <a:rPr lang="ru-RU" sz="1200" dirty="0" smtClean="0">
                <a:hlinkClick r:id="rId17"/>
              </a:rPr>
              <a:t>-</a:t>
            </a:r>
            <a:r>
              <a:rPr lang="ru-RU" sz="1200" dirty="0" smtClean="0"/>
              <a:t> пергамент</a:t>
            </a:r>
          </a:p>
          <a:p>
            <a:r>
              <a:rPr lang="en-US" sz="1200" dirty="0" smtClean="0">
                <a:hlinkClick r:id="rId3"/>
              </a:rPr>
              <a:t>http://img0.liveinternet.ru/images/attach/b/2/0/705/705349_image047.jpg</a:t>
            </a:r>
            <a:r>
              <a:rPr lang="ru-RU" sz="1200" dirty="0" smtClean="0">
                <a:hlinkClick r:id="rId3"/>
              </a:rPr>
              <a:t>-</a:t>
            </a:r>
            <a:r>
              <a:rPr lang="ru-RU" sz="1200" dirty="0" smtClean="0"/>
              <a:t> иероглифы</a:t>
            </a:r>
          </a:p>
          <a:p>
            <a:r>
              <a:rPr lang="ru-RU" sz="1200" dirty="0" smtClean="0"/>
              <a:t>Слайд 13</a:t>
            </a:r>
          </a:p>
          <a:p>
            <a:r>
              <a:rPr lang="ru-RU" sz="1200" u="sng" dirty="0" smtClean="0">
                <a:hlinkClick r:id="rId18"/>
              </a:rPr>
              <a:t>http://festival.1september.ru/files/articles/31/3135/313597/img9.jpg-</a:t>
            </a:r>
            <a:r>
              <a:rPr lang="ru-RU" sz="1200" dirty="0" smtClean="0"/>
              <a:t> растянутый пергамент</a:t>
            </a:r>
          </a:p>
          <a:p>
            <a:r>
              <a:rPr lang="en-US" sz="1200" dirty="0" smtClean="0">
                <a:hlinkClick r:id="rId19"/>
              </a:rPr>
              <a:t>http://img0.liveinternet.ru/images/attach/c/5/85/418/85418818_Snap_20120331_05h50m36s_001_.jpg</a:t>
            </a:r>
            <a:r>
              <a:rPr lang="ru-RU" sz="1200" dirty="0" smtClean="0">
                <a:hlinkClick r:id="rId19"/>
              </a:rPr>
              <a:t>-</a:t>
            </a:r>
            <a:r>
              <a:rPr lang="ru-RU" sz="1200" dirty="0" smtClean="0"/>
              <a:t> финикийцы</a:t>
            </a:r>
          </a:p>
          <a:p>
            <a:r>
              <a:rPr lang="ru-RU" sz="1200" u="sng" dirty="0" smtClean="0">
                <a:hlinkClick r:id="rId20"/>
              </a:rPr>
              <a:t>http://www.vokrugsveta.ru/img/cmn/2007/03/05/057.jpg-</a:t>
            </a:r>
            <a:r>
              <a:rPr lang="ru-RU" sz="1200" dirty="0" smtClean="0"/>
              <a:t> финикийцы</a:t>
            </a:r>
          </a:p>
          <a:p>
            <a:r>
              <a:rPr lang="en-US" sz="1200" dirty="0" smtClean="0">
                <a:hlinkClick r:id="rId21"/>
              </a:rPr>
              <a:t>http://www.historie.ru/uploads/posts/2012-04/1334257538_flot-finikiici.jpg</a:t>
            </a:r>
            <a:r>
              <a:rPr lang="ru-RU" sz="1200" dirty="0" smtClean="0">
                <a:hlinkClick r:id="rId21"/>
              </a:rPr>
              <a:t>-</a:t>
            </a:r>
            <a:r>
              <a:rPr lang="ru-RU" sz="1200" dirty="0" smtClean="0"/>
              <a:t>  Финикия</a:t>
            </a:r>
          </a:p>
          <a:p>
            <a:r>
              <a:rPr lang="en-US" sz="1200" dirty="0" smtClean="0">
                <a:hlinkClick r:id="rId22"/>
              </a:rPr>
              <a:t>http://adicel.webs.com/hebrewscript-old.jpg</a:t>
            </a:r>
            <a:r>
              <a:rPr lang="ru-RU" sz="1200" dirty="0" smtClean="0">
                <a:hlinkClick r:id="rId22"/>
              </a:rPr>
              <a:t>-</a:t>
            </a:r>
            <a:r>
              <a:rPr lang="ru-RU" sz="1200" dirty="0" smtClean="0"/>
              <a:t> алфавит финикийцев</a:t>
            </a:r>
          </a:p>
          <a:p>
            <a:r>
              <a:rPr lang="ru-RU" sz="1200" dirty="0" smtClean="0"/>
              <a:t>Слайд 14</a:t>
            </a:r>
          </a:p>
          <a:p>
            <a:r>
              <a:rPr lang="ru-RU" sz="1200" u="sng" dirty="0" smtClean="0">
                <a:hlinkClick r:id="rId23"/>
              </a:rPr>
              <a:t>http://www.publiclibrary.ru/readers/kaleidoskop/images-kaleidoskop/Fedorov-Ivan-01.jpg-</a:t>
            </a:r>
            <a:r>
              <a:rPr lang="ru-RU" sz="1200" u="sng" dirty="0" smtClean="0"/>
              <a:t> </a:t>
            </a:r>
          </a:p>
          <a:p>
            <a:r>
              <a:rPr lang="ru-RU" sz="1200" dirty="0" smtClean="0"/>
              <a:t>памятник Федорову</a:t>
            </a:r>
          </a:p>
          <a:p>
            <a:r>
              <a:rPr lang="ru-RU" sz="1200" u="sng" dirty="0" smtClean="0">
                <a:hlinkClick r:id="rId24"/>
              </a:rPr>
              <a:t>http://tp66.ru/images/events/image127.jpg-</a:t>
            </a:r>
            <a:r>
              <a:rPr lang="ru-RU" sz="1200" dirty="0" smtClean="0"/>
              <a:t> «Апостол» </a:t>
            </a:r>
          </a:p>
          <a:p>
            <a:r>
              <a:rPr lang="ru-RU" sz="1200" u="sng" dirty="0" smtClean="0">
                <a:hlinkClick r:id="rId25"/>
              </a:rPr>
              <a:t>http://www.compuart.ru/Archive/CA/2008/12/13/Ris_2_apostol.jpg-</a:t>
            </a:r>
            <a:r>
              <a:rPr lang="ru-RU" sz="1200" dirty="0" smtClean="0"/>
              <a:t> «Апостол»</a:t>
            </a:r>
          </a:p>
          <a:p>
            <a:r>
              <a:rPr lang="ru-RU" sz="1200" u="sng" dirty="0" smtClean="0">
                <a:hlinkClick r:id="rId26"/>
              </a:rPr>
              <a:t>http://upload.wikimedia.org/wikipedia/commons/thumb/3/33/14_2_List_of_Radzivill_Chron.jpg/230px-14_2_List_of_Radzivill_Chron.jpg-</a:t>
            </a:r>
            <a:r>
              <a:rPr lang="ru-RU" sz="1200" dirty="0" smtClean="0"/>
              <a:t> Страница «Повести...»</a:t>
            </a:r>
          </a:p>
          <a:p>
            <a:r>
              <a:rPr lang="ru-RU" sz="1200" u="sng" dirty="0" smtClean="0">
                <a:hlinkClick r:id="rId27"/>
              </a:rPr>
              <a:t>http://img12.nnm.ru/8/f/1/4/6/8f14618b95ffb6aab752387ea2296d2a_full.jpg</a:t>
            </a:r>
            <a:r>
              <a:rPr lang="ru-RU" sz="1200" dirty="0" smtClean="0"/>
              <a:t>= страница</a:t>
            </a:r>
          </a:p>
          <a:p>
            <a:r>
              <a:rPr lang="ru-RU" sz="1200" u="sng" dirty="0" smtClean="0">
                <a:hlinkClick r:id="rId28"/>
              </a:rPr>
              <a:t>http://pkr.orthgymn.ru/textbook/pic/pic24.jpg-</a:t>
            </a:r>
            <a:r>
              <a:rPr lang="ru-RU" sz="1200" dirty="0" smtClean="0"/>
              <a:t> Нестор</a:t>
            </a:r>
          </a:p>
          <a:p>
            <a:r>
              <a:rPr lang="en-US" sz="1200" dirty="0" smtClean="0">
                <a:hlinkClick r:id="rId29"/>
              </a:rPr>
              <a:t>http://mikkilan.ru/wp-content/uploads/2010/08/20100805beresta.jpg</a:t>
            </a:r>
            <a:r>
              <a:rPr lang="ru-RU" sz="1200" dirty="0" smtClean="0">
                <a:hlinkClick r:id="rId29"/>
              </a:rPr>
              <a:t>-</a:t>
            </a:r>
            <a:r>
              <a:rPr lang="ru-RU" sz="1200" dirty="0" smtClean="0"/>
              <a:t>  берестяная грамота</a:t>
            </a:r>
          </a:p>
          <a:p>
            <a:r>
              <a:rPr lang="en-US" sz="1200" dirty="0" smtClean="0">
                <a:hlinkClick r:id="rId30"/>
              </a:rPr>
              <a:t>http://chernavabibl.ucoz.ru/kniga/drevnerusskie_knigi.jpg</a:t>
            </a:r>
            <a:r>
              <a:rPr lang="ru-RU" sz="1200" dirty="0" smtClean="0">
                <a:hlinkClick r:id="rId30"/>
              </a:rPr>
              <a:t>-</a:t>
            </a:r>
            <a:r>
              <a:rPr lang="ru-RU" sz="1200" dirty="0" smtClean="0"/>
              <a:t> рукописные книги</a:t>
            </a:r>
          </a:p>
          <a:p>
            <a:r>
              <a:rPr lang="en-US" sz="1200" dirty="0" smtClean="0">
                <a:hlinkClick r:id="rId31"/>
              </a:rPr>
              <a:t>http://russian7.ru/wp-content/uploads/2012/02/1_1.jpg</a:t>
            </a:r>
            <a:r>
              <a:rPr lang="ru-RU" sz="1200" dirty="0" smtClean="0">
                <a:hlinkClick r:id="rId31"/>
              </a:rPr>
              <a:t>-</a:t>
            </a:r>
            <a:r>
              <a:rPr lang="ru-RU" sz="1200" dirty="0" smtClean="0"/>
              <a:t> летописец</a:t>
            </a:r>
          </a:p>
          <a:p>
            <a:r>
              <a:rPr lang="en-US" sz="1200" dirty="0" smtClean="0">
                <a:hlinkClick r:id="rId32"/>
              </a:rPr>
              <a:t>http://pochemuha.ru/wp-content/uploads/2011/05/berestyanoe-pismo-300x208.jpg</a:t>
            </a:r>
            <a:r>
              <a:rPr lang="ru-RU" sz="1200" dirty="0" smtClean="0">
                <a:hlinkClick r:id="rId32"/>
              </a:rPr>
              <a:t>-</a:t>
            </a:r>
            <a:r>
              <a:rPr lang="ru-RU" sz="1200" dirty="0" smtClean="0"/>
              <a:t> береста и писало</a:t>
            </a:r>
            <a:endParaRPr lang="ru-RU" sz="1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 cstate="email">
            <a:alphaModFix amt="7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1"/>
            <a:ext cx="8858280" cy="685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hlinkClick r:id="rId3"/>
              </a:rPr>
              <a:t>http://img.lenta.ru/news/2008/05/26/gramota/picture.jpg</a:t>
            </a:r>
            <a:r>
              <a:rPr lang="ru-RU" sz="1200" dirty="0" smtClean="0">
                <a:hlinkClick r:id="rId3"/>
              </a:rPr>
              <a:t>-</a:t>
            </a:r>
            <a:r>
              <a:rPr lang="ru-RU" sz="1200" dirty="0" smtClean="0"/>
              <a:t> грамота</a:t>
            </a:r>
          </a:p>
          <a:p>
            <a:r>
              <a:rPr lang="ru-RU" sz="1200" dirty="0" smtClean="0"/>
              <a:t>Слайд 15</a:t>
            </a:r>
          </a:p>
          <a:p>
            <a:r>
              <a:rPr lang="ru-RU" sz="1200" u="sng" dirty="0" smtClean="0">
                <a:hlinkClick r:id="rId4"/>
              </a:rPr>
              <a:t>http://evolutsia.com/images/stories/a/5/1/14/5.jpg-</a:t>
            </a:r>
            <a:r>
              <a:rPr lang="ru-RU" sz="1200" dirty="0" smtClean="0"/>
              <a:t> кириллица</a:t>
            </a:r>
          </a:p>
          <a:p>
            <a:r>
              <a:rPr lang="en-US" sz="1200" dirty="0" smtClean="0">
                <a:hlinkClick r:id="rId5"/>
              </a:rPr>
              <a:t>http://inyazservice.narod.ru/saints-cyril-and-methodius.jpg</a:t>
            </a:r>
            <a:r>
              <a:rPr lang="ru-RU" sz="1200" dirty="0" smtClean="0">
                <a:hlinkClick r:id="rId5"/>
              </a:rPr>
              <a:t>-</a:t>
            </a:r>
            <a:r>
              <a:rPr lang="ru-RU" sz="1200" dirty="0" smtClean="0"/>
              <a:t> Кирилл и </a:t>
            </a:r>
            <a:r>
              <a:rPr lang="ru-RU" sz="1200" dirty="0" err="1" smtClean="0"/>
              <a:t>Мефодий</a:t>
            </a:r>
            <a:endParaRPr lang="ru-RU" sz="1200" dirty="0" smtClean="0"/>
          </a:p>
          <a:p>
            <a:r>
              <a:rPr lang="ru-RU" sz="1200" dirty="0" smtClean="0"/>
              <a:t>Слайд 16</a:t>
            </a:r>
          </a:p>
          <a:p>
            <a:r>
              <a:rPr lang="en-US" sz="1200" dirty="0" smtClean="0">
                <a:hlinkClick r:id="rId6"/>
              </a:rPr>
              <a:t>http://www.mmedia.nsu.ru/culture/DATA/obj3058/PICTURE.jpg</a:t>
            </a:r>
            <a:r>
              <a:rPr lang="ru-RU" sz="1200" dirty="0" smtClean="0">
                <a:hlinkClick r:id="rId6"/>
              </a:rPr>
              <a:t>-</a:t>
            </a:r>
            <a:r>
              <a:rPr lang="ru-RU" sz="1200" dirty="0" smtClean="0"/>
              <a:t> алфавит</a:t>
            </a:r>
          </a:p>
          <a:p>
            <a:r>
              <a:rPr lang="en-US" sz="1200" dirty="0" smtClean="0">
                <a:hlinkClick r:id="rId7"/>
              </a:rPr>
              <a:t>http://maxrewinski.files.wordpress.com/2009/07/cmminiature.jpg?w=720</a:t>
            </a:r>
            <a:r>
              <a:rPr lang="ru-RU" sz="1200" dirty="0" smtClean="0"/>
              <a:t> библия Кирилла и </a:t>
            </a:r>
            <a:r>
              <a:rPr lang="ru-RU" sz="1200" dirty="0" err="1" smtClean="0"/>
              <a:t>Мефодия</a:t>
            </a:r>
            <a:r>
              <a:rPr lang="ru-RU" sz="1200" dirty="0" smtClean="0"/>
              <a:t> (885 г.)</a:t>
            </a:r>
          </a:p>
          <a:p>
            <a:r>
              <a:rPr lang="ru-RU" sz="1200" dirty="0" smtClean="0"/>
              <a:t>Слайд 17</a:t>
            </a:r>
          </a:p>
          <a:p>
            <a:r>
              <a:rPr lang="ru-RU" sz="1200" u="sng" dirty="0" smtClean="0">
                <a:hlinkClick r:id="rId8"/>
              </a:rPr>
              <a:t>http://www.homeland-</a:t>
            </a:r>
            <a:r>
              <a:rPr lang="en-US" sz="1200" dirty="0" smtClean="0">
                <a:hlinkClick r:id="rId9"/>
              </a:rPr>
              <a:t>http://s017.radikal.ru/i418/1202/a2/daa6727233b5.jpg</a:t>
            </a:r>
            <a:r>
              <a:rPr lang="ru-RU" sz="1200" dirty="0" smtClean="0"/>
              <a:t> школа на Руси</a:t>
            </a:r>
          </a:p>
          <a:p>
            <a:r>
              <a:rPr lang="ru-RU" sz="1200" dirty="0" smtClean="0"/>
              <a:t>Слайд 18</a:t>
            </a:r>
          </a:p>
          <a:p>
            <a:r>
              <a:rPr lang="en-US" sz="1200" dirty="0" smtClean="0">
                <a:hlinkClick r:id="rId10"/>
              </a:rPr>
              <a:t>http://img0.liveinternet.ru/images/attach/c/4/79/263/79263822_large_img233.jpg</a:t>
            </a:r>
            <a:r>
              <a:rPr lang="ru-RU" sz="1200" dirty="0" smtClean="0">
                <a:hlinkClick r:id="rId10"/>
              </a:rPr>
              <a:t>-</a:t>
            </a:r>
            <a:r>
              <a:rPr lang="ru-RU" sz="1200" dirty="0" smtClean="0"/>
              <a:t> буква Аз</a:t>
            </a:r>
          </a:p>
          <a:p>
            <a:r>
              <a:rPr lang="en-US" sz="1200" dirty="0" smtClean="0">
                <a:hlinkClick r:id="rId11"/>
              </a:rPr>
              <a:t>http://newciv.relarn.ru/work/2-09/bukvi/Alfavit/m2.jpg</a:t>
            </a:r>
            <a:r>
              <a:rPr lang="ru-RU" sz="1200" dirty="0" smtClean="0">
                <a:hlinkClick r:id="rId11"/>
              </a:rPr>
              <a:t>-</a:t>
            </a:r>
            <a:r>
              <a:rPr lang="ru-RU" sz="1200" dirty="0" smtClean="0"/>
              <a:t> буква Мыслете</a:t>
            </a:r>
          </a:p>
          <a:p>
            <a:r>
              <a:rPr lang="en-US" sz="1200" dirty="0" smtClean="0">
                <a:hlinkClick r:id="rId12"/>
              </a:rPr>
              <a:t>http://literator.narod.ru/images/egednevnik/april_il/alfavit/f.gif</a:t>
            </a:r>
            <a:r>
              <a:rPr lang="ru-RU" sz="1200" dirty="0" smtClean="0">
                <a:hlinkClick r:id="rId12"/>
              </a:rPr>
              <a:t>-</a:t>
            </a:r>
            <a:r>
              <a:rPr lang="ru-RU" sz="1200" dirty="0" smtClean="0"/>
              <a:t> ферт</a:t>
            </a:r>
          </a:p>
          <a:p>
            <a:r>
              <a:rPr lang="en-US" sz="1200" dirty="0" smtClean="0">
                <a:hlinkClick r:id="rId13"/>
              </a:rPr>
              <a:t>http://static.diary.ru/userdir/1/7/8/2/1782043/73145792.jpg</a:t>
            </a:r>
            <a:r>
              <a:rPr lang="ru-RU" sz="1200" dirty="0" smtClean="0"/>
              <a:t> первая страница древнеславянской буквицы</a:t>
            </a:r>
          </a:p>
          <a:p>
            <a:r>
              <a:rPr lang="en-US" sz="1200" dirty="0" smtClean="0">
                <a:hlinkClick r:id="rId14"/>
              </a:rPr>
              <a:t>http://static.diary.ru/userdir/1/7/8/2/1782043/73145834.jpg</a:t>
            </a:r>
            <a:r>
              <a:rPr lang="ru-RU" sz="1200" dirty="0" smtClean="0"/>
              <a:t> последняя страница древнеславянской буквицы</a:t>
            </a:r>
          </a:p>
          <a:p>
            <a:r>
              <a:rPr lang="ru-RU" sz="1200" dirty="0" smtClean="0"/>
              <a:t>Слайд 19</a:t>
            </a:r>
          </a:p>
          <a:p>
            <a:r>
              <a:rPr lang="en-US" sz="1200" dirty="0" smtClean="0">
                <a:hlinkClick r:id="rId15"/>
              </a:rPr>
              <a:t>http://allforchildren.ru/pictures/showimg/school3/school0317jpg.htm</a:t>
            </a:r>
            <a:r>
              <a:rPr lang="ru-RU" sz="1200" dirty="0" smtClean="0">
                <a:hlinkClick r:id="rId15"/>
              </a:rPr>
              <a:t>-</a:t>
            </a:r>
            <a:r>
              <a:rPr lang="ru-RU" sz="1200" dirty="0" smtClean="0"/>
              <a:t> учитель</a:t>
            </a:r>
          </a:p>
          <a:p>
            <a:r>
              <a:rPr lang="ru-RU" sz="1200" dirty="0" smtClean="0"/>
              <a:t>Слайд 20</a:t>
            </a:r>
          </a:p>
          <a:p>
            <a:r>
              <a:rPr lang="ru-RU" sz="1200" u="sng" dirty="0" smtClean="0">
                <a:hlinkClick r:id="rId16"/>
              </a:rPr>
              <a:t>http://upload.wikimedia.org/wikipedia/commons/thumb/5/5c/Italian_traffic_signs_-_divieto_di_segnalazioni_acustiche.svg/600px-Italian_traffic_signs_-_divieto_di_segnalazioni_acustiche.svg.png-</a:t>
            </a:r>
            <a:r>
              <a:rPr lang="ru-RU" sz="1200" dirty="0" smtClean="0"/>
              <a:t> труба</a:t>
            </a:r>
          </a:p>
          <a:p>
            <a:r>
              <a:rPr lang="ru-RU" sz="1200" u="sng" dirty="0" smtClean="0">
                <a:hlinkClick r:id="rId17"/>
              </a:rPr>
              <a:t>http://www.irbit-media.ru/uploads/posts/2011-09/1315295494_informaciya-gibdd.png-</a:t>
            </a:r>
            <a:r>
              <a:rPr lang="ru-RU" sz="1200" dirty="0" smtClean="0"/>
              <a:t> пешеходный переход</a:t>
            </a:r>
          </a:p>
          <a:p>
            <a:r>
              <a:rPr lang="ru-RU" sz="1200" u="sng" dirty="0" smtClean="0">
                <a:hlinkClick r:id="rId18"/>
              </a:rPr>
              <a:t>http://cordis.europa.eu/ictresults/image-gallery/200805/89753_001.jpg-</a:t>
            </a:r>
            <a:r>
              <a:rPr lang="ru-RU" sz="1200" dirty="0" smtClean="0"/>
              <a:t> шрифт Брайля</a:t>
            </a:r>
          </a:p>
          <a:p>
            <a:r>
              <a:rPr lang="en-US" sz="1200" dirty="0" smtClean="0">
                <a:hlinkClick r:id="rId19"/>
              </a:rPr>
              <a:t>http://telemiks.tv/photo/image/13484/master/%D0%B0%D0%B7%D0%B1%D1%83%D0%BA%D0%B0%20%D1%81%D0%BB%D0%B5%D0%BF%D1%8B%D1%85.jpg?1323056711</a:t>
            </a:r>
            <a:r>
              <a:rPr lang="ru-RU" sz="1200" dirty="0" smtClean="0">
                <a:hlinkClick r:id="rId19"/>
              </a:rPr>
              <a:t>-</a:t>
            </a:r>
            <a:r>
              <a:rPr lang="ru-RU" sz="1200" dirty="0" smtClean="0"/>
              <a:t> сетка и шило</a:t>
            </a:r>
          </a:p>
          <a:p>
            <a:r>
              <a:rPr lang="ru-RU" sz="1200" u="sng" dirty="0" smtClean="0">
                <a:hlinkClick r:id="rId20"/>
              </a:rPr>
              <a:t>http://www.clker.com/cliparts/a/8/e/5/1194989598211788984cycle_route.svg.hi.png</a:t>
            </a:r>
            <a:r>
              <a:rPr lang="ru-RU" sz="1200" dirty="0" smtClean="0"/>
              <a:t> велосипед</a:t>
            </a:r>
          </a:p>
          <a:p>
            <a:r>
              <a:rPr lang="en-US" sz="1200" dirty="0" smtClean="0">
                <a:hlinkClick r:id="rId21"/>
              </a:rPr>
              <a:t>http://kvaclub.ru/foto/tramway/tr04_16.jpg</a:t>
            </a:r>
            <a:r>
              <a:rPr lang="ru-RU" sz="1200" dirty="0" smtClean="0">
                <a:hlinkClick r:id="rId21"/>
              </a:rPr>
              <a:t>-</a:t>
            </a:r>
            <a:r>
              <a:rPr lang="ru-RU" sz="1200" dirty="0" smtClean="0"/>
              <a:t> моряк и флаги</a:t>
            </a:r>
          </a:p>
          <a:p>
            <a:r>
              <a:rPr lang="en-US" sz="1200" dirty="0" smtClean="0">
                <a:hlinkClick r:id="rId22"/>
              </a:rPr>
              <a:t>http://kvaclub.ru/foto/tramway/tr04_17.jpg</a:t>
            </a:r>
            <a:r>
              <a:rPr lang="ru-RU" sz="1200" dirty="0" smtClean="0">
                <a:hlinkClick r:id="rId22"/>
              </a:rPr>
              <a:t>-</a:t>
            </a:r>
            <a:r>
              <a:rPr lang="ru-RU" sz="1200" dirty="0" smtClean="0"/>
              <a:t> семафорщик</a:t>
            </a:r>
          </a:p>
          <a:p>
            <a:r>
              <a:rPr lang="en-US" sz="1200" dirty="0" smtClean="0">
                <a:hlinkClick r:id="rId23"/>
              </a:rPr>
              <a:t>http://kvaclub.ru/foto/tramway/tr04_21.jpg</a:t>
            </a:r>
            <a:r>
              <a:rPr lang="ru-RU" sz="1200" dirty="0" smtClean="0">
                <a:hlinkClick r:id="rId23"/>
              </a:rPr>
              <a:t>-</a:t>
            </a:r>
            <a:r>
              <a:rPr lang="ru-RU" sz="1200" dirty="0" smtClean="0"/>
              <a:t> Морзе</a:t>
            </a:r>
          </a:p>
          <a:p>
            <a:r>
              <a:rPr lang="en-US" sz="1200" dirty="0" smtClean="0">
                <a:hlinkClick r:id="rId24"/>
              </a:rPr>
              <a:t>http://kvaclub.ru/foto/tramway/tr04_22.jpg</a:t>
            </a:r>
            <a:r>
              <a:rPr lang="ru-RU" sz="1200" dirty="0" smtClean="0">
                <a:hlinkClick r:id="rId24"/>
              </a:rPr>
              <a:t>-</a:t>
            </a:r>
            <a:r>
              <a:rPr lang="ru-RU" sz="1200" dirty="0" smtClean="0"/>
              <a:t> телеграфистка</a:t>
            </a:r>
          </a:p>
          <a:p>
            <a:r>
              <a:rPr lang="en-US" sz="1200" dirty="0" smtClean="0">
                <a:hlinkClick r:id="rId25"/>
              </a:rPr>
              <a:t>http://pedsovet.su/load/321-1-0-13970</a:t>
            </a:r>
            <a:r>
              <a:rPr lang="ru-RU" sz="1200" dirty="0" smtClean="0">
                <a:hlinkClick r:id="rId25"/>
              </a:rPr>
              <a:t>-</a:t>
            </a:r>
            <a:r>
              <a:rPr lang="ru-RU" sz="1200" dirty="0" smtClean="0"/>
              <a:t> фон</a:t>
            </a:r>
          </a:p>
          <a:p>
            <a:r>
              <a:rPr lang="ru-RU" sz="1200" dirty="0" smtClean="0"/>
              <a:t>Слайд 21</a:t>
            </a:r>
          </a:p>
          <a:p>
            <a:r>
              <a:rPr lang="ru-RU" sz="1200" u="sng" dirty="0" smtClean="0">
                <a:hlinkClick r:id="rId26"/>
              </a:rPr>
              <a:t>http://profi-marketing.ru/wp-content/uploads/2011/09/veselie_deti.jpg-</a:t>
            </a:r>
            <a:r>
              <a:rPr lang="ru-RU" sz="1200" dirty="0" smtClean="0"/>
              <a:t> дети с </a:t>
            </a:r>
            <a:r>
              <a:rPr lang="ru-RU" sz="1200" dirty="0" err="1" smtClean="0"/>
              <a:t>компом</a:t>
            </a:r>
            <a:endParaRPr lang="ru-RU" sz="1200" dirty="0" smtClean="0"/>
          </a:p>
          <a:p>
            <a:r>
              <a:rPr lang="ru-RU" sz="1200" u="sng" dirty="0" smtClean="0">
                <a:hlinkClick r:id="rId27"/>
              </a:rPr>
              <a:t>http://content.onliner.by/forum/e42/158/350601/800x800/77289ac30179bd43588556cea5700289.jpeg-</a:t>
            </a:r>
            <a:r>
              <a:rPr lang="ru-RU" sz="1200" dirty="0" smtClean="0"/>
              <a:t> компьютер</a:t>
            </a:r>
          </a:p>
          <a:p>
            <a:r>
              <a:rPr lang="ru-RU" sz="1200" dirty="0" smtClean="0"/>
              <a:t>Слайд 22</a:t>
            </a:r>
          </a:p>
          <a:p>
            <a:r>
              <a:rPr lang="en-US" sz="1200" dirty="0" smtClean="0">
                <a:hlinkClick r:id="rId28"/>
              </a:rPr>
              <a:t>http://www.lenagold.ru/fon/clipart/s/smil/smail25.gif</a:t>
            </a:r>
            <a:r>
              <a:rPr lang="ru-RU" sz="1200" dirty="0" smtClean="0">
                <a:hlinkClick r:id="rId28"/>
              </a:rPr>
              <a:t>-</a:t>
            </a:r>
            <a:r>
              <a:rPr lang="ru-RU" sz="1200" dirty="0" smtClean="0"/>
              <a:t> </a:t>
            </a:r>
            <a:r>
              <a:rPr lang="ru-RU" sz="1200" dirty="0" err="1" smtClean="0"/>
              <a:t>смайл</a:t>
            </a:r>
            <a:r>
              <a:rPr lang="ru-RU" sz="1200" dirty="0" smtClean="0"/>
              <a:t> все хорошо</a:t>
            </a:r>
          </a:p>
          <a:p>
            <a:r>
              <a:rPr lang="en-US" sz="1200" dirty="0" smtClean="0">
                <a:hlinkClick r:id="rId29"/>
              </a:rPr>
              <a:t>http://www.lenagold.ru/fon/clipart/s/smil/smail58.gif</a:t>
            </a:r>
            <a:r>
              <a:rPr lang="ru-RU" sz="1200" dirty="0" smtClean="0">
                <a:hlinkClick r:id="rId29"/>
              </a:rPr>
              <a:t>-</a:t>
            </a:r>
            <a:r>
              <a:rPr lang="ru-RU" sz="1200" dirty="0" smtClean="0"/>
              <a:t> </a:t>
            </a:r>
            <a:r>
              <a:rPr lang="ru-RU" sz="1200" dirty="0" err="1" smtClean="0"/>
              <a:t>смайл</a:t>
            </a:r>
            <a:r>
              <a:rPr lang="ru-RU" sz="1200" dirty="0" smtClean="0"/>
              <a:t> плачет</a:t>
            </a:r>
          </a:p>
          <a:p>
            <a:r>
              <a:rPr lang="en-US" sz="1200" dirty="0" smtClean="0">
                <a:hlinkClick r:id="rId30"/>
              </a:rPr>
              <a:t>http://www.lenagold.ru/fon/clipart/s/smil/smail66.gif</a:t>
            </a:r>
            <a:r>
              <a:rPr lang="ru-RU" sz="1200" dirty="0" smtClean="0">
                <a:hlinkClick r:id="rId30"/>
              </a:rPr>
              <a:t>-</a:t>
            </a:r>
            <a:r>
              <a:rPr lang="ru-RU" sz="1200" dirty="0" smtClean="0"/>
              <a:t> </a:t>
            </a:r>
            <a:r>
              <a:rPr lang="ru-RU" sz="1200" dirty="0" err="1" smtClean="0"/>
              <a:t>смайл</a:t>
            </a:r>
            <a:r>
              <a:rPr lang="ru-RU" sz="1200" dirty="0" smtClean="0"/>
              <a:t> спит</a:t>
            </a:r>
            <a:endParaRPr lang="ru-RU" sz="1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 cstate="email">
            <a:alphaModFix amt="7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0"/>
            <a:ext cx="874963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hlinkClick r:id="rId3"/>
              </a:rPr>
              <a:t>http://www.lenagold.ru/fon/clipart/s/smil/smail63.gif</a:t>
            </a:r>
            <a:r>
              <a:rPr lang="ru-RU" sz="1200" dirty="0" smtClean="0">
                <a:hlinkClick r:id="rId3"/>
              </a:rPr>
              <a:t>-</a:t>
            </a:r>
            <a:r>
              <a:rPr lang="ru-RU" sz="1200" dirty="0" smtClean="0"/>
              <a:t> </a:t>
            </a:r>
            <a:r>
              <a:rPr lang="ru-RU" sz="1200" dirty="0" err="1" smtClean="0"/>
              <a:t>смайл</a:t>
            </a:r>
            <a:r>
              <a:rPr lang="ru-RU" sz="1200" dirty="0" smtClean="0"/>
              <a:t> машет</a:t>
            </a:r>
          </a:p>
          <a:p>
            <a:r>
              <a:rPr lang="en-US" sz="1200" dirty="0" smtClean="0">
                <a:hlinkClick r:id="rId4"/>
              </a:rPr>
              <a:t>http://www.lenagold.ru/fon/clipart/s/smil/smail53.gif</a:t>
            </a:r>
            <a:r>
              <a:rPr lang="ru-RU" sz="1200" dirty="0" smtClean="0">
                <a:hlinkClick r:id="rId4"/>
              </a:rPr>
              <a:t>-</a:t>
            </a:r>
            <a:r>
              <a:rPr lang="ru-RU" sz="1200" dirty="0" smtClean="0"/>
              <a:t> </a:t>
            </a:r>
            <a:r>
              <a:rPr lang="ru-RU" sz="1200" dirty="0" err="1" smtClean="0"/>
              <a:t>смайл</a:t>
            </a:r>
            <a:r>
              <a:rPr lang="ru-RU" sz="1200" dirty="0" smtClean="0"/>
              <a:t> смеется</a:t>
            </a:r>
          </a:p>
          <a:p>
            <a:r>
              <a:rPr lang="ru-RU" sz="1200" dirty="0" smtClean="0"/>
              <a:t>Слайд 22</a:t>
            </a:r>
          </a:p>
          <a:p>
            <a:r>
              <a:rPr lang="ru-RU" sz="1200" u="sng" dirty="0" smtClean="0">
                <a:hlinkClick r:id="rId5"/>
              </a:rPr>
              <a:t>http://img-fotki.yandex.ru/get/4412/113882196.df/0_66ff5_7938d1ad_XL-</a:t>
            </a:r>
            <a:r>
              <a:rPr lang="ru-RU" sz="1200" dirty="0" smtClean="0"/>
              <a:t> буква и</a:t>
            </a:r>
          </a:p>
          <a:p>
            <a:r>
              <a:rPr lang="ru-RU" sz="1200" u="sng" dirty="0" smtClean="0">
                <a:hlinkClick r:id="rId6"/>
              </a:rPr>
              <a:t>http://img-fotki.yandex.ru/get/5411/113882196.df/0_66ff2_efe76798_XL-</a:t>
            </a:r>
            <a:r>
              <a:rPr lang="ru-RU" sz="1200" dirty="0" smtClean="0"/>
              <a:t> буква е</a:t>
            </a:r>
          </a:p>
          <a:p>
            <a:r>
              <a:rPr lang="ru-RU" sz="1200" u="sng" dirty="0" smtClean="0">
                <a:hlinkClick r:id="rId7"/>
              </a:rPr>
              <a:t>http://img-fotki.yandex.ru/get/5604/valenta-mog.ba/0_675c3_ccd54f33_L.jpg-</a:t>
            </a:r>
            <a:r>
              <a:rPr lang="ru-RU" sz="1200" dirty="0" smtClean="0"/>
              <a:t> буква о</a:t>
            </a:r>
          </a:p>
          <a:p>
            <a:r>
              <a:rPr lang="ru-RU" sz="1200" u="sng" dirty="0" smtClean="0">
                <a:hlinkClick r:id="rId8"/>
              </a:rPr>
              <a:t>http://img-fotki.yandex.ru/get/4405/valenta-mog.ba/0_675b4_ad86859a_L.jpg-</a:t>
            </a:r>
            <a:r>
              <a:rPr lang="ru-RU" sz="1200" dirty="0" smtClean="0"/>
              <a:t> буква ё</a:t>
            </a:r>
          </a:p>
          <a:p>
            <a:r>
              <a:rPr lang="ru-RU" sz="1200" u="sng" dirty="0" smtClean="0">
                <a:hlinkClick r:id="rId9"/>
              </a:rPr>
              <a:t>http://img-fotki.yandex.ru/get/5813/113882196.df/0_6700b_c7884aa2_XL-</a:t>
            </a:r>
            <a:r>
              <a:rPr lang="ru-RU" sz="1200" dirty="0" smtClean="0"/>
              <a:t> </a:t>
            </a:r>
            <a:r>
              <a:rPr lang="ru-RU" sz="1200" dirty="0" err="1" smtClean="0"/>
              <a:t>ю</a:t>
            </a:r>
            <a:endParaRPr lang="ru-RU" sz="1200" dirty="0" smtClean="0"/>
          </a:p>
          <a:p>
            <a:r>
              <a:rPr lang="ru-RU" sz="1200" u="sng" dirty="0" smtClean="0">
                <a:hlinkClick r:id="rId10"/>
              </a:rPr>
              <a:t>http://ohdeti.ru/uploads/posts/2012-03/1332139346_bukva-u.png-</a:t>
            </a:r>
            <a:r>
              <a:rPr lang="ru-RU" sz="1200" dirty="0" smtClean="0"/>
              <a:t> у</a:t>
            </a:r>
          </a:p>
          <a:p>
            <a:r>
              <a:rPr lang="ru-RU" sz="1200" u="sng" dirty="0" smtClean="0">
                <a:hlinkClick r:id="rId11"/>
              </a:rPr>
              <a:t>http://school64.uz/alfavit/35.png-</a:t>
            </a:r>
            <a:r>
              <a:rPr lang="ru-RU" sz="1200" dirty="0" smtClean="0"/>
              <a:t> я</a:t>
            </a:r>
          </a:p>
          <a:p>
            <a:r>
              <a:rPr lang="ru-RU" sz="1200" u="sng" dirty="0" smtClean="0">
                <a:hlinkClick r:id="rId12"/>
              </a:rPr>
              <a:t>http://img-fotki.yandex.ru/get/4704/svetlera.4c3/0_68ccb_3bd4b644_XL-</a:t>
            </a:r>
            <a:r>
              <a:rPr lang="ru-RU" sz="1200" dirty="0" smtClean="0"/>
              <a:t> а</a:t>
            </a:r>
          </a:p>
          <a:p>
            <a:r>
              <a:rPr lang="ru-RU" sz="1200" u="sng" dirty="0" smtClean="0">
                <a:hlinkClick r:id="rId13"/>
              </a:rPr>
              <a:t>http://ohdeti.ru/uploads/posts/2012-03/1332420081_bukva-ae.png-</a:t>
            </a:r>
            <a:r>
              <a:rPr lang="ru-RU" sz="1200" dirty="0" smtClean="0"/>
              <a:t> э</a:t>
            </a:r>
          </a:p>
          <a:p>
            <a:r>
              <a:rPr lang="ru-RU" sz="1200" u="sng" dirty="0" smtClean="0">
                <a:hlinkClick r:id="rId14"/>
              </a:rPr>
              <a:t>http://img-fotki.yandex.ru/get/4412/113882196.df/0_67008_f449add9_XL-</a:t>
            </a:r>
            <a:r>
              <a:rPr lang="ru-RU" sz="1200" dirty="0" smtClean="0"/>
              <a:t> </a:t>
            </a:r>
            <a:r>
              <a:rPr lang="ru-RU" sz="1200" dirty="0" err="1" smtClean="0"/>
              <a:t>ы</a:t>
            </a:r>
            <a:endParaRPr lang="ru-RU" sz="1200" dirty="0" smtClean="0"/>
          </a:p>
          <a:p>
            <a:pPr eaLnBrk="0">
              <a:defRPr/>
            </a:pPr>
            <a:r>
              <a:rPr lang="ru-RU" sz="1200" dirty="0" smtClean="0">
                <a:ea typeface="Times New Roman" pitchFamily="18" charset="0"/>
                <a:cs typeface="Times New Roman" pitchFamily="18" charset="0"/>
              </a:rPr>
              <a:t>Материалы портала  «Сеть творческих учителей»</a:t>
            </a:r>
            <a:r>
              <a:rPr lang="ru-RU" sz="1200" b="1" dirty="0" smtClean="0">
                <a:solidFill>
                  <a:schemeClr val="accent2">
                    <a:lumMod val="50000"/>
                  </a:schemeClr>
                </a:solidFill>
                <a:ea typeface="Times New Roman" pitchFamily="18" charset="0"/>
                <a:cs typeface="Times New Roman" pitchFamily="18" charset="0"/>
              </a:rPr>
              <a:t>:</a:t>
            </a:r>
            <a:endParaRPr lang="ru-RU" sz="12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0" eaLnBrk="0">
              <a:defRPr/>
            </a:pPr>
            <a:r>
              <a:rPr lang="ru-RU" sz="1200" dirty="0" smtClean="0">
                <a:hlinkClick r:id="rId15"/>
              </a:rPr>
              <a:t> Беленькая Л.В. Уменьшение веса презентации через опцию "Сжатие рисунков</a:t>
            </a:r>
          </a:p>
          <a:p>
            <a:pPr lvl="0" eaLnBrk="0">
              <a:defRPr/>
            </a:pPr>
            <a:r>
              <a:rPr lang="ru-RU" sz="1200" dirty="0" smtClean="0">
                <a:hlinkClick r:id="rId15"/>
              </a:rPr>
              <a:t>Беленькая Л.В. Алгоритм уменьшения веса презентации через опцию программы </a:t>
            </a:r>
            <a:r>
              <a:rPr lang="ru-RU" sz="1200" dirty="0" err="1" smtClean="0">
                <a:hlinkClick r:id="rId15"/>
              </a:rPr>
              <a:t>Power</a:t>
            </a:r>
            <a:r>
              <a:rPr lang="ru-RU" sz="1200" dirty="0" smtClean="0">
                <a:hlinkClick r:id="rId15"/>
              </a:rPr>
              <a:t> </a:t>
            </a:r>
            <a:r>
              <a:rPr lang="ru-RU" sz="1200" dirty="0" err="1" smtClean="0">
                <a:hlinkClick r:id="rId15"/>
              </a:rPr>
              <a:t>Point</a:t>
            </a:r>
            <a:r>
              <a:rPr lang="ru-RU" sz="1200" dirty="0" smtClean="0">
                <a:hlinkClick r:id="rId15"/>
              </a:rPr>
              <a:t> «сжатие рисунков»</a:t>
            </a:r>
          </a:p>
          <a:p>
            <a:pPr lvl="0" eaLnBrk="0">
              <a:defRPr/>
            </a:pPr>
            <a:r>
              <a:rPr lang="ru-RU" sz="1200" dirty="0" smtClean="0">
                <a:hlinkClick r:id="rId15"/>
              </a:rPr>
              <a:t>Беленькая Л.В. Выделение и перемещение фрагмента. В помощь учителю.</a:t>
            </a:r>
            <a:r>
              <a:rPr lang="ru-RU" sz="1200" dirty="0" smtClean="0"/>
              <a:t> </a:t>
            </a:r>
          </a:p>
          <a:p>
            <a:pPr lvl="0" eaLnBrk="0">
              <a:defRPr/>
            </a:pPr>
            <a:r>
              <a:rPr lang="ru-RU" sz="1200" u="sng" dirty="0" smtClean="0">
                <a:hlinkClick r:id="rId16"/>
              </a:rPr>
              <a:t>Беленькая Л.В. Интерактивная лента. Поэтапное выполнение. В помощь учителю</a:t>
            </a:r>
            <a:endParaRPr lang="ru-RU" sz="1200" u="sng" dirty="0" smtClean="0"/>
          </a:p>
          <a:p>
            <a:pPr lvl="0" eaLnBrk="0">
              <a:defRPr/>
            </a:pPr>
            <a:r>
              <a:rPr lang="ru-RU" sz="1200" dirty="0" smtClean="0"/>
              <a:t> </a:t>
            </a:r>
            <a:r>
              <a:rPr lang="ru-RU" sz="1200" u="sng" dirty="0" smtClean="0">
                <a:hlinkClick r:id="rId17"/>
              </a:rPr>
              <a:t>Беленькая Л.В. Алгоритм выполнения триггера в презентации </a:t>
            </a:r>
            <a:r>
              <a:rPr lang="ru-RU" sz="1200" u="sng" dirty="0" err="1" smtClean="0">
                <a:hlinkClick r:id="rId17"/>
              </a:rPr>
              <a:t>PowerPoint</a:t>
            </a:r>
            <a:r>
              <a:rPr lang="ru-RU" sz="1200" u="sng" dirty="0" smtClean="0">
                <a:hlinkClick r:id="rId17"/>
              </a:rPr>
              <a:t>. В помощь учителю.</a:t>
            </a:r>
            <a:endParaRPr lang="ru-RU" sz="1200" u="sng" dirty="0" smtClean="0"/>
          </a:p>
          <a:p>
            <a:pPr eaLnBrk="0">
              <a:defRPr/>
            </a:pPr>
            <a:r>
              <a:rPr lang="ru-RU" sz="1200" u="sng" dirty="0" smtClean="0">
                <a:hlinkClick r:id="rId18"/>
              </a:rPr>
              <a:t>Беленькая Л.В. Общие правила оформления презентации </a:t>
            </a:r>
            <a:r>
              <a:rPr lang="ru-RU" sz="1200" u="sng" dirty="0" err="1" smtClean="0">
                <a:hlinkClick r:id="rId18"/>
              </a:rPr>
              <a:t>PowerPoint</a:t>
            </a:r>
            <a:r>
              <a:rPr lang="ru-RU" sz="1200" u="sng" dirty="0" smtClean="0">
                <a:hlinkClick r:id="rId18"/>
              </a:rPr>
              <a:t>. В помощь учителю.</a:t>
            </a:r>
            <a:endParaRPr lang="ru-RU" sz="1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40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"/>
          <p:cNvSpPr txBox="1">
            <a:spLocks/>
          </p:cNvSpPr>
          <p:nvPr/>
        </p:nvSpPr>
        <p:spPr>
          <a:xfrm>
            <a:off x="2123728" y="1"/>
            <a:ext cx="5040560" cy="836712"/>
          </a:xfrm>
          <a:prstGeom prst="rect">
            <a:avLst/>
          </a:prstGeo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>МАРШРУТ</a:t>
            </a:r>
            <a:endParaRPr kumimoji="0" lang="ru-RU" sz="4800" b="1" i="0" u="none" strike="noStrike" kern="1200" cap="none" spc="0" normalizeH="0" baseline="0" noProof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grpSp>
        <p:nvGrpSpPr>
          <p:cNvPr id="28" name="Группа 27"/>
          <p:cNvGrpSpPr/>
          <p:nvPr/>
        </p:nvGrpSpPr>
        <p:grpSpPr>
          <a:xfrm>
            <a:off x="0" y="714356"/>
            <a:ext cx="2496149" cy="2664039"/>
            <a:chOff x="432811" y="541714"/>
            <a:chExt cx="2639025" cy="3219046"/>
          </a:xfrm>
        </p:grpSpPr>
        <p:sp>
          <p:nvSpPr>
            <p:cNvPr id="13" name="TextBox 12"/>
            <p:cNvSpPr txBox="1"/>
            <p:nvPr/>
          </p:nvSpPr>
          <p:spPr>
            <a:xfrm>
              <a:off x="432811" y="2087225"/>
              <a:ext cx="2639025" cy="167353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2800" b="1" dirty="0" smtClean="0">
                  <a:ln w="11430"/>
                  <a:solidFill>
                    <a:schemeClr val="bg2">
                      <a:lumMod val="25000"/>
                    </a:schemeClr>
                  </a:solidFill>
                </a:rPr>
                <a:t>Письменность </a:t>
              </a:r>
            </a:p>
            <a:p>
              <a:pPr algn="ctr"/>
              <a:r>
                <a:rPr lang="ru-RU" sz="2800" b="1" dirty="0" smtClean="0">
                  <a:ln w="11430"/>
                  <a:solidFill>
                    <a:schemeClr val="bg2">
                      <a:lumMod val="25000"/>
                    </a:schemeClr>
                  </a:solidFill>
                </a:rPr>
                <a:t>в древние времена</a:t>
              </a:r>
              <a:endParaRPr lang="ru-RU" sz="2800" b="1" dirty="0">
                <a:ln w="11430"/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grpSp>
          <p:nvGrpSpPr>
            <p:cNvPr id="22" name="Группа 21"/>
            <p:cNvGrpSpPr/>
            <p:nvPr/>
          </p:nvGrpSpPr>
          <p:grpSpPr>
            <a:xfrm>
              <a:off x="846786" y="541714"/>
              <a:ext cx="1959681" cy="1668557"/>
              <a:chOff x="3561430" y="1398970"/>
              <a:chExt cx="1959681" cy="1668557"/>
            </a:xfrm>
          </p:grpSpPr>
          <p:pic>
            <p:nvPicPr>
              <p:cNvPr id="15" name="Рисунок 14" descr="55973597_svitolk13.png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3561430" y="1398970"/>
                <a:ext cx="1959681" cy="1668557"/>
              </a:xfrm>
              <a:prstGeom prst="rect">
                <a:avLst/>
              </a:prstGeom>
            </p:spPr>
          </p:pic>
          <p:pic>
            <p:nvPicPr>
              <p:cNvPr id="20" name="Рисунок 19" descr="G0OMYCAXOO1D0CA5WM016CAUO2VCSCAI4D1ACCABHK5JSCA47U9AMCATGN1XICAN8P9OWCA19GE23CAXEYYR4CAFKVJNXCASMM7C5CAPFEVGOCAPNKARICARZLL74CATOSOY1CADNWCJ3CAL52QULCAVVZXI3.jpg">
                <a:hlinkClick r:id="rId4" action="ppaction://hlinksldjump"/>
              </p:cNvPr>
              <p:cNvPicPr>
                <a:picLocks noChangeAspect="1"/>
              </p:cNvPicPr>
              <p:nvPr/>
            </p:nvPicPr>
            <p:blipFill>
              <a:blip r:embed="rId5" cstate="email"/>
              <a:stretch>
                <a:fillRect/>
              </a:stretch>
            </p:blipFill>
            <p:spPr>
              <a:xfrm>
                <a:off x="3596162" y="1571612"/>
                <a:ext cx="1812649" cy="1383373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</p:spPr>
          </p:pic>
        </p:grpSp>
      </p:grpSp>
      <p:grpSp>
        <p:nvGrpSpPr>
          <p:cNvPr id="29" name="Группа 28"/>
          <p:cNvGrpSpPr/>
          <p:nvPr/>
        </p:nvGrpSpPr>
        <p:grpSpPr>
          <a:xfrm>
            <a:off x="3621076" y="4373508"/>
            <a:ext cx="2808312" cy="2484516"/>
            <a:chOff x="108114" y="3928171"/>
            <a:chExt cx="2948097" cy="3028837"/>
          </a:xfrm>
        </p:grpSpPr>
        <p:grpSp>
          <p:nvGrpSpPr>
            <p:cNvPr id="25" name="Группа 24"/>
            <p:cNvGrpSpPr/>
            <p:nvPr/>
          </p:nvGrpSpPr>
          <p:grpSpPr>
            <a:xfrm>
              <a:off x="585604" y="3928171"/>
              <a:ext cx="1909928" cy="1874660"/>
              <a:chOff x="1299984" y="3928171"/>
              <a:chExt cx="1909928" cy="1874660"/>
            </a:xfrm>
          </p:grpSpPr>
          <p:pic>
            <p:nvPicPr>
              <p:cNvPr id="16" name="Рисунок 15" descr="55973597_svitolk13.png"/>
              <p:cNvPicPr>
                <a:picLocks noChangeAspect="1"/>
              </p:cNvPicPr>
              <p:nvPr/>
            </p:nvPicPr>
            <p:blipFill>
              <a:blip r:embed="rId6" cstate="email"/>
              <a:stretch>
                <a:fillRect/>
              </a:stretch>
            </p:blipFill>
            <p:spPr>
              <a:xfrm>
                <a:off x="1299984" y="3928171"/>
                <a:ext cx="1909928" cy="1874660"/>
              </a:xfrm>
              <a:prstGeom prst="rect">
                <a:avLst/>
              </a:prstGeom>
            </p:spPr>
          </p:pic>
          <p:pic>
            <p:nvPicPr>
              <p:cNvPr id="24" name="Рисунок 23" descr="FOCDYCAK74J4ICAISXXF9CA0Q4ALWCA8OGKYICAFZLXD8CAFT0TZKCADS21LSCA1SK7KWCAPLZEI2CA4EJI3NCAMMQ193CA9WZLR6CAW5ZSNCCAX5ZORHCAWNIDAFCA7B2PSXCA09PW7NCA20EWL7CAI3FWYK.jpg">
                <a:hlinkClick r:id="rId7" action="ppaction://hlinksldjump"/>
              </p:cNvPr>
              <p:cNvPicPr>
                <a:picLocks noChangeAspect="1"/>
              </p:cNvPicPr>
              <p:nvPr/>
            </p:nvPicPr>
            <p:blipFill>
              <a:blip r:embed="rId8" cstate="email"/>
              <a:stretch>
                <a:fillRect/>
              </a:stretch>
            </p:blipFill>
            <p:spPr>
              <a:xfrm>
                <a:off x="1374978" y="4102349"/>
                <a:ext cx="1696826" cy="1477938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</p:spPr>
          </p:pic>
        </p:grpSp>
        <p:sp>
          <p:nvSpPr>
            <p:cNvPr id="30" name="TextBox 29"/>
            <p:cNvSpPr txBox="1"/>
            <p:nvPr/>
          </p:nvSpPr>
          <p:spPr>
            <a:xfrm>
              <a:off x="108114" y="5793870"/>
              <a:ext cx="2948097" cy="11631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2400" b="1" dirty="0" smtClean="0">
                  <a:ln w="11430"/>
                  <a:solidFill>
                    <a:schemeClr val="bg2">
                      <a:lumMod val="25000"/>
                    </a:schemeClr>
                  </a:solidFill>
                </a:rPr>
                <a:t> </a:t>
              </a:r>
              <a:r>
                <a:rPr lang="ru-RU" sz="2800" b="1" dirty="0" smtClean="0">
                  <a:ln w="11430"/>
                  <a:solidFill>
                    <a:schemeClr val="bg2">
                      <a:lumMod val="25000"/>
                    </a:schemeClr>
                  </a:solidFill>
                </a:rPr>
                <a:t>Первые книги</a:t>
              </a:r>
            </a:p>
            <a:p>
              <a:pPr algn="ctr"/>
              <a:r>
                <a:rPr lang="ru-RU" sz="2800" b="1" dirty="0" smtClean="0">
                  <a:ln w="11430"/>
                  <a:solidFill>
                    <a:schemeClr val="bg2">
                      <a:lumMod val="25000"/>
                    </a:schemeClr>
                  </a:solidFill>
                </a:rPr>
                <a:t> на Руси</a:t>
              </a:r>
              <a:endParaRPr lang="ru-RU" sz="2800" b="1" dirty="0">
                <a:ln w="11430"/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6589518" y="3857628"/>
            <a:ext cx="2554482" cy="2186222"/>
            <a:chOff x="3195674" y="2462887"/>
            <a:chExt cx="2757141" cy="2758802"/>
          </a:xfrm>
        </p:grpSpPr>
        <p:grpSp>
          <p:nvGrpSpPr>
            <p:cNvPr id="7" name="Группа 6"/>
            <p:cNvGrpSpPr/>
            <p:nvPr/>
          </p:nvGrpSpPr>
          <p:grpSpPr>
            <a:xfrm>
              <a:off x="3571868" y="2462887"/>
              <a:ext cx="1925793" cy="1712811"/>
              <a:chOff x="3505198" y="2204471"/>
              <a:chExt cx="2151747" cy="1976198"/>
            </a:xfrm>
          </p:grpSpPr>
          <p:pic>
            <p:nvPicPr>
              <p:cNvPr id="8" name="Рисунок 7" descr="55973597_svitolk13.png"/>
              <p:cNvPicPr>
                <a:picLocks noChangeAspect="1"/>
              </p:cNvPicPr>
              <p:nvPr/>
            </p:nvPicPr>
            <p:blipFill>
              <a:blip r:embed="rId9" cstate="email"/>
              <a:stretch>
                <a:fillRect/>
              </a:stretch>
            </p:blipFill>
            <p:spPr>
              <a:xfrm>
                <a:off x="3505198" y="2204471"/>
                <a:ext cx="2151747" cy="1976198"/>
              </a:xfrm>
              <a:prstGeom prst="rect">
                <a:avLst/>
              </a:prstGeom>
            </p:spPr>
          </p:pic>
          <p:pic>
            <p:nvPicPr>
              <p:cNvPr id="9" name="Рисунок 8" descr="MZVRFCAQBU4C9CAMBF0FXCAH6ON9ACAFP0O3ZCA16ENT0CA3R6UNWCA60LSTPCAPDUZCSCA6J1ZGYCAH299ZSCARW82NSCAASP4QQCAQCHBMCCA6R0UQGCAPM8QDLCAL60L7YCAGF7GR8CAA1ZI2JCAYHON5J.jpg">
                <a:hlinkClick r:id="rId10" action="ppaction://hlinksldjump"/>
              </p:cNvPr>
              <p:cNvPicPr>
                <a:picLocks noChangeAspect="1"/>
              </p:cNvPicPr>
              <p:nvPr/>
            </p:nvPicPr>
            <p:blipFill>
              <a:blip r:embed="rId11" cstate="email"/>
              <a:srcRect/>
              <a:stretch>
                <a:fillRect/>
              </a:stretch>
            </p:blipFill>
            <p:spPr>
              <a:xfrm>
                <a:off x="3589289" y="2412490"/>
                <a:ext cx="2067656" cy="1560155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</p:spPr>
          </p:pic>
        </p:grpSp>
        <p:sp>
          <p:nvSpPr>
            <p:cNvPr id="32" name="TextBox 31"/>
            <p:cNvSpPr txBox="1"/>
            <p:nvPr/>
          </p:nvSpPr>
          <p:spPr>
            <a:xfrm>
              <a:off x="3195674" y="4017698"/>
              <a:ext cx="2757141" cy="1203991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2800" b="1" dirty="0" smtClean="0">
                  <a:ln w="11430"/>
                  <a:solidFill>
                    <a:schemeClr val="bg2">
                      <a:lumMod val="25000"/>
                    </a:schemeClr>
                  </a:solidFill>
                </a:rPr>
                <a:t>На чем писали </a:t>
              </a:r>
            </a:p>
            <a:p>
              <a:pPr algn="ctr"/>
              <a:r>
                <a:rPr lang="ru-RU" sz="2800" b="1" dirty="0" smtClean="0">
                  <a:ln w="11430"/>
                  <a:solidFill>
                    <a:schemeClr val="bg2">
                      <a:lumMod val="25000"/>
                    </a:schemeClr>
                  </a:solidFill>
                </a:rPr>
                <a:t>раньше?</a:t>
              </a:r>
              <a:endParaRPr lang="ru-RU" sz="2800" b="1" dirty="0">
                <a:ln w="11430"/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3419872" y="642918"/>
            <a:ext cx="2376264" cy="2250251"/>
            <a:chOff x="5773299" y="785794"/>
            <a:chExt cx="2730209" cy="2743249"/>
          </a:xfrm>
        </p:grpSpPr>
        <p:grpSp>
          <p:nvGrpSpPr>
            <p:cNvPr id="27" name="Группа 26"/>
            <p:cNvGrpSpPr/>
            <p:nvPr/>
          </p:nvGrpSpPr>
          <p:grpSpPr>
            <a:xfrm>
              <a:off x="6106085" y="785794"/>
              <a:ext cx="1977093" cy="1679012"/>
              <a:chOff x="6106085" y="785794"/>
              <a:chExt cx="1977093" cy="1679012"/>
            </a:xfrm>
          </p:grpSpPr>
          <p:pic>
            <p:nvPicPr>
              <p:cNvPr id="18" name="Рисунок 17" descr="55973597_svitolk13.png"/>
              <p:cNvPicPr>
                <a:picLocks noChangeAspect="1"/>
              </p:cNvPicPr>
              <p:nvPr/>
            </p:nvPicPr>
            <p:blipFill>
              <a:blip r:embed="rId12" cstate="email"/>
              <a:stretch>
                <a:fillRect/>
              </a:stretch>
            </p:blipFill>
            <p:spPr>
              <a:xfrm>
                <a:off x="6106085" y="785794"/>
                <a:ext cx="1977093" cy="1679012"/>
              </a:xfrm>
              <a:prstGeom prst="rect">
                <a:avLst/>
              </a:prstGeom>
            </p:spPr>
          </p:pic>
          <p:pic>
            <p:nvPicPr>
              <p:cNvPr id="26" name="Рисунок 25" descr="alfavit_finik.jpg">
                <a:hlinkClick r:id="rId13" action="ppaction://hlinksldjump"/>
              </p:cNvPr>
              <p:cNvPicPr>
                <a:picLocks noChangeAspect="1"/>
              </p:cNvPicPr>
              <p:nvPr/>
            </p:nvPicPr>
            <p:blipFill>
              <a:blip r:embed="rId14" cstate="email"/>
              <a:stretch>
                <a:fillRect/>
              </a:stretch>
            </p:blipFill>
            <p:spPr>
              <a:xfrm>
                <a:off x="6106085" y="984293"/>
                <a:ext cx="1977093" cy="1306335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</p:spPr>
          </p:pic>
        </p:grpSp>
        <p:sp>
          <p:nvSpPr>
            <p:cNvPr id="34" name="TextBox 33"/>
            <p:cNvSpPr txBox="1"/>
            <p:nvPr/>
          </p:nvSpPr>
          <p:spPr>
            <a:xfrm>
              <a:off x="5773299" y="2365905"/>
              <a:ext cx="2730209" cy="11631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2800" b="1" dirty="0" smtClean="0">
                  <a:ln w="11430"/>
                  <a:solidFill>
                    <a:schemeClr val="bg2">
                      <a:lumMod val="25000"/>
                    </a:schemeClr>
                  </a:solidFill>
                </a:rPr>
                <a:t>Изобретение</a:t>
              </a:r>
            </a:p>
            <a:p>
              <a:pPr algn="ctr"/>
              <a:r>
                <a:rPr lang="ru-RU" sz="2800" b="1" dirty="0" smtClean="0">
                  <a:ln w="11430"/>
                  <a:solidFill>
                    <a:schemeClr val="bg2">
                      <a:lumMod val="25000"/>
                    </a:schemeClr>
                  </a:solidFill>
                </a:rPr>
                <a:t> алфавита</a:t>
              </a:r>
              <a:endParaRPr lang="ru-RU" sz="2800" b="1" dirty="0">
                <a:ln w="11430"/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6357950" y="642918"/>
            <a:ext cx="2786050" cy="2701656"/>
            <a:chOff x="5369383" y="2835154"/>
            <a:chExt cx="3369776" cy="3124097"/>
          </a:xfrm>
        </p:grpSpPr>
        <p:grpSp>
          <p:nvGrpSpPr>
            <p:cNvPr id="23" name="Группа 22"/>
            <p:cNvGrpSpPr/>
            <p:nvPr/>
          </p:nvGrpSpPr>
          <p:grpSpPr>
            <a:xfrm>
              <a:off x="6286512" y="2835154"/>
              <a:ext cx="2020658" cy="1681794"/>
              <a:chOff x="6215074" y="1835022"/>
              <a:chExt cx="2020658" cy="1681794"/>
            </a:xfrm>
          </p:grpSpPr>
          <p:pic>
            <p:nvPicPr>
              <p:cNvPr id="17" name="Рисунок 16" descr="55973597_svitolk13.png"/>
              <p:cNvPicPr>
                <a:picLocks noChangeAspect="1"/>
              </p:cNvPicPr>
              <p:nvPr/>
            </p:nvPicPr>
            <p:blipFill>
              <a:blip r:embed="rId15" cstate="email"/>
              <a:stretch>
                <a:fillRect/>
              </a:stretch>
            </p:blipFill>
            <p:spPr>
              <a:xfrm>
                <a:off x="6215074" y="1835022"/>
                <a:ext cx="2020658" cy="1681794"/>
              </a:xfrm>
              <a:prstGeom prst="rect">
                <a:avLst/>
              </a:prstGeom>
            </p:spPr>
          </p:pic>
          <p:pic>
            <p:nvPicPr>
              <p:cNvPr id="21" name="Рисунок 20" descr="kirill-mefodii.gif">
                <a:hlinkClick r:id="rId16" action="ppaction://hlinksldjump"/>
              </p:cNvPr>
              <p:cNvPicPr>
                <a:picLocks noChangeAspect="1"/>
              </p:cNvPicPr>
              <p:nvPr/>
            </p:nvPicPr>
            <p:blipFill>
              <a:blip r:embed="rId17" cstate="email"/>
              <a:stretch>
                <a:fillRect/>
              </a:stretch>
            </p:blipFill>
            <p:spPr>
              <a:xfrm>
                <a:off x="6248406" y="2000239"/>
                <a:ext cx="1987326" cy="1357323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</p:spPr>
          </p:pic>
        </p:grpSp>
        <p:sp>
          <p:nvSpPr>
            <p:cNvPr id="36" name="TextBox 35"/>
            <p:cNvSpPr txBox="1"/>
            <p:nvPr/>
          </p:nvSpPr>
          <p:spPr>
            <a:xfrm>
              <a:off x="5369383" y="4357693"/>
              <a:ext cx="3369776" cy="16015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2800" b="1" dirty="0" smtClean="0">
                  <a:ln w="11430"/>
                  <a:solidFill>
                    <a:schemeClr val="bg2">
                      <a:lumMod val="25000"/>
                    </a:schemeClr>
                  </a:solidFill>
                </a:rPr>
                <a:t>Возникновение русского алфавита</a:t>
              </a:r>
              <a:endParaRPr lang="ru-RU" sz="2800" b="1" dirty="0">
                <a:ln w="11430"/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49" name="Группа 48"/>
          <p:cNvGrpSpPr/>
          <p:nvPr/>
        </p:nvGrpSpPr>
        <p:grpSpPr>
          <a:xfrm>
            <a:off x="-142908" y="4248869"/>
            <a:ext cx="2862643" cy="2609131"/>
            <a:chOff x="73828" y="4127001"/>
            <a:chExt cx="3224687" cy="3385167"/>
          </a:xfrm>
        </p:grpSpPr>
        <p:pic>
          <p:nvPicPr>
            <p:cNvPr id="38" name="Рисунок 37" descr="55973597_svitolk13.png"/>
            <p:cNvPicPr>
              <a:picLocks noChangeAspect="1"/>
            </p:cNvPicPr>
            <p:nvPr/>
          </p:nvPicPr>
          <p:blipFill>
            <a:blip r:embed="rId18" cstate="email"/>
            <a:stretch>
              <a:fillRect/>
            </a:stretch>
          </p:blipFill>
          <p:spPr>
            <a:xfrm>
              <a:off x="642910" y="4127001"/>
              <a:ext cx="2004766" cy="1767668"/>
            </a:xfrm>
            <a:prstGeom prst="rect">
              <a:avLst/>
            </a:prstGeom>
          </p:spPr>
        </p:pic>
        <p:sp>
          <p:nvSpPr>
            <p:cNvPr id="43" name="TextBox 42"/>
            <p:cNvSpPr txBox="1"/>
            <p:nvPr/>
          </p:nvSpPr>
          <p:spPr>
            <a:xfrm>
              <a:off x="73828" y="5715233"/>
              <a:ext cx="3224687" cy="179693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2800" b="1" dirty="0" smtClean="0">
                  <a:ln w="11430"/>
                  <a:solidFill>
                    <a:schemeClr val="bg2">
                      <a:lumMod val="25000"/>
                    </a:schemeClr>
                  </a:solidFill>
                </a:rPr>
                <a:t>Современные виды</a:t>
              </a:r>
            </a:p>
            <a:p>
              <a:pPr algn="ctr"/>
              <a:r>
                <a:rPr lang="ru-RU" sz="2800" b="1" dirty="0" smtClean="0">
                  <a:ln w="11430"/>
                  <a:solidFill>
                    <a:schemeClr val="bg2">
                      <a:lumMod val="25000"/>
                    </a:schemeClr>
                  </a:solidFill>
                </a:rPr>
                <a:t>     письменности</a:t>
              </a:r>
              <a:endParaRPr lang="ru-RU" sz="2800" b="1" dirty="0">
                <a:ln w="11430"/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pic>
          <p:nvPicPr>
            <p:cNvPr id="44" name="Рисунок 43" descr="77289ac30179bd43588556cea5700289.jpg">
              <a:hlinkClick r:id="rId19" action="ppaction://hlinksldjump"/>
            </p:cNvPr>
            <p:cNvPicPr>
              <a:picLocks noChangeAspect="1"/>
            </p:cNvPicPr>
            <p:nvPr/>
          </p:nvPicPr>
          <p:blipFill>
            <a:blip r:embed="rId20" cstate="email"/>
            <a:stretch>
              <a:fillRect/>
            </a:stretch>
          </p:blipFill>
          <p:spPr>
            <a:xfrm>
              <a:off x="716327" y="4382854"/>
              <a:ext cx="1770404" cy="129760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45" name="Стрелка вправо с вырезом 44"/>
          <p:cNvSpPr/>
          <p:nvPr/>
        </p:nvSpPr>
        <p:spPr>
          <a:xfrm rot="20771471">
            <a:off x="2451337" y="1479992"/>
            <a:ext cx="1163569" cy="468898"/>
          </a:xfrm>
          <a:prstGeom prst="notch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6" name="Стрелка вправо с вырезом 45"/>
          <p:cNvSpPr/>
          <p:nvPr/>
        </p:nvSpPr>
        <p:spPr>
          <a:xfrm rot="972486">
            <a:off x="5623017" y="1447370"/>
            <a:ext cx="1225881" cy="481973"/>
          </a:xfrm>
          <a:prstGeom prst="notch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7" name="Стрелка вправо с вырезом 46"/>
          <p:cNvSpPr/>
          <p:nvPr/>
        </p:nvSpPr>
        <p:spPr>
          <a:xfrm rot="6843591">
            <a:off x="8076899" y="3116901"/>
            <a:ext cx="1181598" cy="463238"/>
          </a:xfrm>
          <a:prstGeom prst="notch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8" name="Стрелка вправо с вырезом 47"/>
          <p:cNvSpPr/>
          <p:nvPr/>
        </p:nvSpPr>
        <p:spPr>
          <a:xfrm rot="2551842" flipH="1">
            <a:off x="6013005" y="5915788"/>
            <a:ext cx="1214836" cy="509026"/>
          </a:xfrm>
          <a:prstGeom prst="notch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1" name="Стрелка вправо с вырезом 50"/>
          <p:cNvSpPr/>
          <p:nvPr/>
        </p:nvSpPr>
        <p:spPr>
          <a:xfrm rot="20454165" flipH="1">
            <a:off x="2413504" y="4852316"/>
            <a:ext cx="1400085" cy="504676"/>
          </a:xfrm>
          <a:prstGeom prst="notch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39" name="Группа 38"/>
          <p:cNvGrpSpPr/>
          <p:nvPr/>
        </p:nvGrpSpPr>
        <p:grpSpPr>
          <a:xfrm>
            <a:off x="2357422" y="2928934"/>
            <a:ext cx="1714512" cy="1571636"/>
            <a:chOff x="3500430" y="2643182"/>
            <a:chExt cx="1938121" cy="2368185"/>
          </a:xfrm>
        </p:grpSpPr>
        <p:grpSp>
          <p:nvGrpSpPr>
            <p:cNvPr id="40" name="Группа 39"/>
            <p:cNvGrpSpPr/>
            <p:nvPr/>
          </p:nvGrpSpPr>
          <p:grpSpPr>
            <a:xfrm>
              <a:off x="3500430" y="2643182"/>
              <a:ext cx="1938121" cy="1625635"/>
              <a:chOff x="3500430" y="2643182"/>
              <a:chExt cx="1938121" cy="1625635"/>
            </a:xfrm>
          </p:grpSpPr>
          <p:pic>
            <p:nvPicPr>
              <p:cNvPr id="42" name="Рисунок 41" descr="55973597_svitolk13.png">
                <a:hlinkClick r:id="rId21" action="ppaction://hlinksldjump"/>
              </p:cNvPr>
              <p:cNvPicPr>
                <a:picLocks noChangeAspect="1"/>
              </p:cNvPicPr>
              <p:nvPr/>
            </p:nvPicPr>
            <p:blipFill>
              <a:blip r:embed="rId22" cstate="email"/>
              <a:stretch>
                <a:fillRect/>
              </a:stretch>
            </p:blipFill>
            <p:spPr>
              <a:xfrm>
                <a:off x="3500430" y="2643182"/>
                <a:ext cx="1938121" cy="1625635"/>
              </a:xfrm>
              <a:prstGeom prst="rect">
                <a:avLst/>
              </a:prstGeom>
            </p:spPr>
          </p:pic>
          <p:pic>
            <p:nvPicPr>
              <p:cNvPr id="50" name="Рисунок 49" descr="0_7b756_96b05ade_XL.JPG"/>
              <p:cNvPicPr>
                <a:picLocks noChangeAspect="1"/>
              </p:cNvPicPr>
              <p:nvPr/>
            </p:nvPicPr>
            <p:blipFill>
              <a:blip r:embed="rId2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398501" y="2901151"/>
                <a:ext cx="785818" cy="928695"/>
              </a:xfrm>
              <a:prstGeom prst="rect">
                <a:avLst/>
              </a:prstGeom>
            </p:spPr>
          </p:pic>
          <p:pic>
            <p:nvPicPr>
              <p:cNvPr id="52" name="Рисунок 51" descr="0_66fed_7eb7a3df_XL.png"/>
              <p:cNvPicPr>
                <a:picLocks noChangeAspect="1"/>
              </p:cNvPicPr>
              <p:nvPr/>
            </p:nvPicPr>
            <p:blipFill>
              <a:blip r:embed="rId24" cstate="email"/>
              <a:stretch>
                <a:fillRect/>
              </a:stretch>
            </p:blipFill>
            <p:spPr>
              <a:xfrm>
                <a:off x="3643306" y="2857496"/>
                <a:ext cx="871521" cy="905476"/>
              </a:xfrm>
              <a:prstGeom prst="rect">
                <a:avLst/>
              </a:prstGeom>
            </p:spPr>
          </p:pic>
        </p:grpSp>
        <p:sp>
          <p:nvSpPr>
            <p:cNvPr id="41" name="TextBox 40"/>
            <p:cNvSpPr txBox="1"/>
            <p:nvPr/>
          </p:nvSpPr>
          <p:spPr>
            <a:xfrm>
              <a:off x="3724949" y="4019017"/>
              <a:ext cx="1381340" cy="99235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2400" b="1" dirty="0" smtClean="0">
                  <a:ln w="11430"/>
                  <a:solidFill>
                    <a:schemeClr val="bg2">
                      <a:lumMod val="25000"/>
                    </a:schemeClr>
                  </a:solidFill>
                </a:rPr>
                <a:t>Весёлые</a:t>
              </a:r>
            </a:p>
            <a:p>
              <a:pPr algn="ctr"/>
              <a:r>
                <a:rPr lang="ru-RU" sz="2400" b="1" dirty="0" smtClean="0">
                  <a:ln w="11430"/>
                  <a:solidFill>
                    <a:schemeClr val="bg2">
                      <a:lumMod val="25000"/>
                    </a:schemeClr>
                  </a:solidFill>
                </a:rPr>
                <a:t>буквы</a:t>
              </a:r>
              <a:endParaRPr lang="ru-RU" sz="2400" b="1" dirty="0">
                <a:ln w="11430"/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50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50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0"/>
                            </p:stCondLst>
                            <p:childTnLst>
                              <p:par>
                                <p:cTn id="3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50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1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000"/>
                            </p:stCondLst>
                            <p:childTnLst>
                              <p:par>
                                <p:cTn id="4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50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30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4000"/>
                            </p:stCondLst>
                            <p:childTnLst>
                              <p:par>
                                <p:cTn id="5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0"/>
                            </p:stCondLst>
                            <p:childTnLst>
                              <p:par>
                                <p:cTn id="6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10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50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6000"/>
                            </p:stCondLst>
                            <p:childTnLst>
                              <p:par>
                                <p:cTn id="6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7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8000"/>
                            </p:stCondLst>
                            <p:childTnLst>
                              <p:par>
                                <p:cTn id="7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10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50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9000"/>
                            </p:stCondLst>
                            <p:childTnLst>
                              <p:par>
                                <p:cTn id="7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0"/>
                            </p:stCondLst>
                            <p:childTnLst>
                              <p:par>
                                <p:cTn id="8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2" dur="1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83" dur="1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4" dur="1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1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8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5" grpId="0" animBg="1"/>
      <p:bldP spid="46" grpId="0" animBg="1"/>
      <p:bldP spid="47" grpId="0" animBg="1"/>
      <p:bldP spid="48" grpId="0" animBg="1"/>
      <p:bldP spid="5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3568" y="812053"/>
            <a:ext cx="7803739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8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Письменность в древние времена</a:t>
            </a:r>
            <a:endParaRPr lang="ru-RU" sz="48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428595" y="2364709"/>
            <a:ext cx="8286809" cy="2707365"/>
            <a:chOff x="428595" y="1084348"/>
            <a:chExt cx="8286809" cy="2707365"/>
          </a:xfrm>
        </p:grpSpPr>
        <p:pic>
          <p:nvPicPr>
            <p:cNvPr id="6" name="Рисунок 5" descr="film-clipart.png"/>
            <p:cNvPicPr>
              <a:picLocks noChangeAspect="1"/>
            </p:cNvPicPr>
            <p:nvPr/>
          </p:nvPicPr>
          <p:blipFill>
            <a:blip r:embed="rId3" cstate="email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428595" y="1084348"/>
              <a:ext cx="8286809" cy="2707365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chemeClr val="bg2">
                  <a:lumMod val="50000"/>
                </a:schemeClr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 prst="softRound"/>
              <a:contourClr>
                <a:srgbClr val="FFFFFF"/>
              </a:contourClr>
            </a:sp3d>
          </p:spPr>
        </p:pic>
        <p:pic>
          <p:nvPicPr>
            <p:cNvPr id="7" name="Рисунок 6" descr="HU00-4074.jp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2500298" y="1571612"/>
              <a:ext cx="2000264" cy="1714512"/>
            </a:xfrm>
            <a:prstGeom prst="rect">
              <a:avLst/>
            </a:prstGeom>
          </p:spPr>
        </p:pic>
        <p:pic>
          <p:nvPicPr>
            <p:cNvPr id="1026" name="Picture 2" descr="C:\Documents and Settings\Хозяин\Мои документы\5 класс программы и разработки\kuropyatnik_zadanie_3\.picasaoriginals\nin5sl3.jp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28596" y="1571612"/>
              <a:ext cx="2000264" cy="1714512"/>
            </a:xfrm>
            <a:prstGeom prst="rect">
              <a:avLst/>
            </a:prstGeom>
            <a:noFill/>
          </p:spPr>
        </p:pic>
        <p:pic>
          <p:nvPicPr>
            <p:cNvPr id="9" name="Рисунок 8" descr="untitled.bmp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4572000" y="1571612"/>
              <a:ext cx="2000263" cy="1714512"/>
            </a:xfrm>
            <a:prstGeom prst="rect">
              <a:avLst/>
            </a:prstGeom>
          </p:spPr>
        </p:pic>
        <p:pic>
          <p:nvPicPr>
            <p:cNvPr id="11" name="Рисунок 10" descr="pisec.jpg"/>
            <p:cNvPicPr>
              <a:picLocks noChangeAspect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>
            <a:xfrm>
              <a:off x="6643702" y="1571612"/>
              <a:ext cx="2000264" cy="1714512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395536" y="1643050"/>
            <a:ext cx="8391877" cy="3528393"/>
            <a:chOff x="428595" y="285727"/>
            <a:chExt cx="8391877" cy="3528393"/>
          </a:xfrm>
        </p:grpSpPr>
        <p:pic>
          <p:nvPicPr>
            <p:cNvPr id="4" name="Рисунок 3" descr="tr04_14.jpg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428595" y="285728"/>
              <a:ext cx="3978825" cy="3528392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</p:pic>
        <p:pic>
          <p:nvPicPr>
            <p:cNvPr id="5" name="Рисунок 4" descr="tamtam.JP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4670749" y="285727"/>
              <a:ext cx="4149723" cy="3528393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</p:pic>
      </p:grpSp>
      <p:grpSp>
        <p:nvGrpSpPr>
          <p:cNvPr id="10" name="Группа 9"/>
          <p:cNvGrpSpPr/>
          <p:nvPr/>
        </p:nvGrpSpPr>
        <p:grpSpPr>
          <a:xfrm>
            <a:off x="357158" y="1643050"/>
            <a:ext cx="8352928" cy="3538878"/>
            <a:chOff x="9145016" y="538194"/>
            <a:chExt cx="8352928" cy="3538878"/>
          </a:xfrm>
        </p:grpSpPr>
        <p:pic>
          <p:nvPicPr>
            <p:cNvPr id="6" name="Рисунок 5" descr="HU00-4074.jpg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13321479" y="548680"/>
              <a:ext cx="4176465" cy="3528392"/>
            </a:xfrm>
            <a:prstGeom prst="rect">
              <a:avLst/>
            </a:prstGeom>
          </p:spPr>
        </p:pic>
        <p:pic>
          <p:nvPicPr>
            <p:cNvPr id="7" name="Рисунок 6" descr="1Eanger Irving Couse (1866-1936)_ The Signal Light_ Oli on canvas_ 76_8 x 99_7 cm_ Painted in 1927.JPG"/>
            <p:cNvPicPr>
              <a:picLocks noChangeAspect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>
            <a:xfrm>
              <a:off x="9145016" y="538194"/>
              <a:ext cx="3960440" cy="3512088"/>
            </a:xfrm>
            <a:prstGeom prst="rect">
              <a:avLst/>
            </a:prstGeom>
          </p:spPr>
        </p:pic>
      </p:grpSp>
      <p:sp>
        <p:nvSpPr>
          <p:cNvPr id="11" name="TextBox 10"/>
          <p:cNvSpPr txBox="1"/>
          <p:nvPr/>
        </p:nvSpPr>
        <p:spPr>
          <a:xfrm>
            <a:off x="6012160" y="188640"/>
            <a:ext cx="2452916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800" b="1" dirty="0" smtClean="0">
                <a:ln w="11430"/>
                <a:solidFill>
                  <a:schemeClr val="bg2">
                    <a:lumMod val="2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  Сигналы</a:t>
            </a:r>
            <a:endParaRPr lang="ru-RU" sz="4800" b="1" dirty="0">
              <a:ln w="11430"/>
              <a:solidFill>
                <a:schemeClr val="bg2">
                  <a:lumMod val="2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3789040"/>
            <a:ext cx="828092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Практически одновременно с сигнальным люди стали использовать предметное письмо. Если племя хотело объявить другому войну, оно посылало ему копьё или стрелу. А если речь шла о мире, передавали табак и трубку в придачу или зеленую ветку</a:t>
            </a:r>
            <a:endParaRPr lang="ru-RU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19872" y="260648"/>
            <a:ext cx="5248553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800" b="1" dirty="0" smtClean="0">
                <a:ln w="11430"/>
                <a:solidFill>
                  <a:schemeClr val="bg2">
                    <a:lumMod val="2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  Предметное письмо </a:t>
            </a:r>
            <a:endParaRPr lang="ru-RU" sz="4800" b="1" dirty="0">
              <a:ln w="11430"/>
              <a:solidFill>
                <a:schemeClr val="bg2">
                  <a:lumMod val="2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6156176" y="1268760"/>
            <a:ext cx="2428892" cy="2236022"/>
            <a:chOff x="6143636" y="1142984"/>
            <a:chExt cx="2428892" cy="2236022"/>
          </a:xfrm>
        </p:grpSpPr>
        <p:sp>
          <p:nvSpPr>
            <p:cNvPr id="10" name="Скругленный прямоугольник 9">
              <a:hlinkClick r:id="rId3" action="ppaction://hlinksldjump"/>
            </p:cNvPr>
            <p:cNvSpPr/>
            <p:nvPr/>
          </p:nvSpPr>
          <p:spPr>
            <a:xfrm>
              <a:off x="6143636" y="1142984"/>
              <a:ext cx="2428892" cy="1714512"/>
            </a:xfrm>
            <a:prstGeom prst="roundRect">
              <a:avLst/>
            </a:prstGeom>
            <a:blipFill>
              <a:blip r:embed="rId4" cstate="email"/>
              <a:stretch>
                <a:fillRect/>
              </a:stretch>
            </a:blip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TextBox 13">
              <a:hlinkClick r:id="rId3" action="ppaction://hlinksldjump"/>
            </p:cNvPr>
            <p:cNvSpPr txBox="1"/>
            <p:nvPr/>
          </p:nvSpPr>
          <p:spPr>
            <a:xfrm>
              <a:off x="6660232" y="2855786"/>
              <a:ext cx="14136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solidFill>
                    <a:srgbClr val="C00000"/>
                  </a:solidFill>
                </a:rPr>
                <a:t>вампум</a:t>
              </a:r>
              <a:endParaRPr lang="ru-RU" sz="28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3347864" y="1268760"/>
            <a:ext cx="2428892" cy="2236022"/>
            <a:chOff x="214282" y="1214422"/>
            <a:chExt cx="2428892" cy="2236022"/>
          </a:xfrm>
        </p:grpSpPr>
        <p:sp>
          <p:nvSpPr>
            <p:cNvPr id="11" name="Скругленный прямоугольник 10">
              <a:hlinkClick r:id="rId5" action="ppaction://hlinksldjump"/>
            </p:cNvPr>
            <p:cNvSpPr/>
            <p:nvPr/>
          </p:nvSpPr>
          <p:spPr>
            <a:xfrm>
              <a:off x="214282" y="1214422"/>
              <a:ext cx="2428892" cy="1714512"/>
            </a:xfrm>
            <a:prstGeom prst="roundRect">
              <a:avLst/>
            </a:prstGeom>
            <a:blipFill>
              <a:blip r:embed="rId6" cstate="email"/>
              <a:stretch>
                <a:fillRect/>
              </a:stretch>
            </a:blip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" name="TextBox 15">
              <a:hlinkClick r:id="rId5" action="ppaction://hlinksldjump"/>
            </p:cNvPr>
            <p:cNvSpPr txBox="1"/>
            <p:nvPr/>
          </p:nvSpPr>
          <p:spPr>
            <a:xfrm>
              <a:off x="924102" y="2927224"/>
              <a:ext cx="9252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solidFill>
                    <a:srgbClr val="C00000"/>
                  </a:solidFill>
                </a:rPr>
                <a:t>кипу</a:t>
              </a:r>
              <a:endParaRPr lang="ru-RU" sz="28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539552" y="1267050"/>
            <a:ext cx="2428892" cy="2236022"/>
            <a:chOff x="500034" y="1142984"/>
            <a:chExt cx="2428892" cy="2236022"/>
          </a:xfrm>
        </p:grpSpPr>
        <p:grpSp>
          <p:nvGrpSpPr>
            <p:cNvPr id="13" name="Группа 12"/>
            <p:cNvGrpSpPr/>
            <p:nvPr/>
          </p:nvGrpSpPr>
          <p:grpSpPr>
            <a:xfrm>
              <a:off x="500034" y="1142984"/>
              <a:ext cx="2428892" cy="1714512"/>
              <a:chOff x="3071802" y="1142984"/>
              <a:chExt cx="2428892" cy="1714512"/>
            </a:xfrm>
          </p:grpSpPr>
          <p:sp>
            <p:nvSpPr>
              <p:cNvPr id="8" name="Скругленный прямоугольник 7"/>
              <p:cNvSpPr/>
              <p:nvPr/>
            </p:nvSpPr>
            <p:spPr>
              <a:xfrm>
                <a:off x="3071802" y="1142984"/>
                <a:ext cx="2428892" cy="1714512"/>
              </a:xfrm>
              <a:prstGeom prst="round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4" name="Рисунок 3" descr="lyaga.jpg"/>
              <p:cNvPicPr>
                <a:picLocks noChangeAspect="1"/>
              </p:cNvPicPr>
              <p:nvPr/>
            </p:nvPicPr>
            <p:blipFill>
              <a:blip r:embed="rId7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>
              <a:xfrm>
                <a:off x="3143810" y="1432726"/>
                <a:ext cx="2304255" cy="1008112"/>
              </a:xfrm>
              <a:prstGeom prst="rect">
                <a:avLst/>
              </a:prstGeom>
            </p:spPr>
          </p:pic>
        </p:grpSp>
        <p:sp>
          <p:nvSpPr>
            <p:cNvPr id="18" name="TextBox 17"/>
            <p:cNvSpPr txBox="1"/>
            <p:nvPr/>
          </p:nvSpPr>
          <p:spPr>
            <a:xfrm>
              <a:off x="827584" y="2855786"/>
              <a:ext cx="178491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solidFill>
                    <a:srgbClr val="C00000"/>
                  </a:solidFill>
                </a:rPr>
                <a:t>предметы</a:t>
              </a:r>
              <a:endParaRPr lang="ru-RU" sz="2800" b="1" dirty="0">
                <a:solidFill>
                  <a:srgbClr val="C0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 cstate="email">
            <a:alphaModFix amt="7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00192" y="188640"/>
            <a:ext cx="2486578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800" b="1" dirty="0" smtClean="0">
                <a:ln w="11430"/>
                <a:solidFill>
                  <a:schemeClr val="bg2">
                    <a:lumMod val="2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Вампумы</a:t>
            </a:r>
            <a:endParaRPr lang="ru-RU" sz="4800" b="1" dirty="0">
              <a:ln w="11430"/>
              <a:solidFill>
                <a:schemeClr val="bg2">
                  <a:lumMod val="2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3" name="Рисунок 2" descr="Lithograph_Native_American_Showing_Wampum_To_Friend_Beads_Camp_Lithograph_Native_Am_Teepee_b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4211960" y="1052736"/>
            <a:ext cx="4680520" cy="3571900"/>
          </a:xfrm>
          <a:prstGeom prst="rect">
            <a:avLst/>
          </a:prstGeom>
        </p:spPr>
      </p:pic>
      <p:pic>
        <p:nvPicPr>
          <p:cNvPr id="4" name="Рисунок 3" descr="wampum_historyiselemantal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23528" y="1052736"/>
            <a:ext cx="3714776" cy="35718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18748" y="4684952"/>
            <a:ext cx="809665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Вампумы – это шнуры с нанизанными на них раковинами разного цвета или пояса, сплетенные </a:t>
            </a:r>
          </a:p>
          <a:p>
            <a:pPr algn="just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из таких шнуров. Индейцы использовали вампумы для передачи информации</a:t>
            </a:r>
            <a:endParaRPr lang="ru-RU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" name="Стрелка вверх 5">
            <a:hlinkClick r:id="rId5" action="ppaction://hlinksldjump"/>
          </p:cNvPr>
          <p:cNvSpPr/>
          <p:nvPr/>
        </p:nvSpPr>
        <p:spPr>
          <a:xfrm>
            <a:off x="8316416" y="6093296"/>
            <a:ext cx="484632" cy="548680"/>
          </a:xfrm>
          <a:prstGeom prst="upArrow">
            <a:avLst/>
          </a:prstGeom>
          <a:solidFill>
            <a:schemeClr val="bg2">
              <a:lumMod val="2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 cstate="email">
            <a:alphaModFix amt="7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64288" y="332656"/>
            <a:ext cx="1406154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800" b="1" dirty="0" smtClean="0">
                <a:ln w="11430"/>
                <a:solidFill>
                  <a:schemeClr val="bg2">
                    <a:lumMod val="2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Кипу</a:t>
            </a:r>
            <a:endParaRPr lang="ru-RU" sz="4800" b="1" dirty="0">
              <a:ln w="11430"/>
              <a:solidFill>
                <a:schemeClr val="bg2">
                  <a:lumMod val="2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6" name="Рисунок 5" descr="20070717klphisuni_162_Ies_SCO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57818" y="1142984"/>
            <a:ext cx="3143272" cy="3357586"/>
          </a:xfrm>
          <a:prstGeom prst="rect">
            <a:avLst/>
          </a:prstGeom>
        </p:spPr>
      </p:pic>
      <p:pic>
        <p:nvPicPr>
          <p:cNvPr id="7" name="Рисунок 6" descr="2WQRQCAT3RYEBCAS1Z7D3CA0PCBMZCA6SGU2UCANL7WR3CAMV3TLECAB3HISTCATRPZZ8CAY50A6YCABOC5SHCA7383UHCANDXJRQCAJ9MKAKCAIBRJ1YCAIN0PQDCAP3TIFWCA8TCI2XCA6EKY8WCALLIKIS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14348" y="1214422"/>
            <a:ext cx="3357586" cy="328614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83568" y="4857760"/>
            <a:ext cx="777686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Самый популярный вид предметной письменности древних индейцев – шнуры с узелками – кипу (узел)</a:t>
            </a:r>
          </a:p>
          <a:p>
            <a:endParaRPr lang="ru-RU" sz="28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9" name="Стрелка вверх 8">
            <a:hlinkClick r:id="rId5" action="ppaction://hlinksldjump"/>
          </p:cNvPr>
          <p:cNvSpPr/>
          <p:nvPr/>
        </p:nvSpPr>
        <p:spPr>
          <a:xfrm>
            <a:off x="8316416" y="6093296"/>
            <a:ext cx="484632" cy="548680"/>
          </a:xfrm>
          <a:prstGeom prst="upArrow">
            <a:avLst/>
          </a:prstGeom>
          <a:solidFill>
            <a:schemeClr val="bg2">
              <a:lumMod val="2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3286116" y="1428736"/>
            <a:ext cx="2500330" cy="2235452"/>
            <a:chOff x="500034" y="1357298"/>
            <a:chExt cx="2500330" cy="2235452"/>
          </a:xfrm>
        </p:grpSpPr>
        <p:sp>
          <p:nvSpPr>
            <p:cNvPr id="2" name="Скругленный прямоугольник 1">
              <a:hlinkClick r:id="rId3" action="ppaction://hlinksldjump"/>
            </p:cNvPr>
            <p:cNvSpPr/>
            <p:nvPr/>
          </p:nvSpPr>
          <p:spPr>
            <a:xfrm>
              <a:off x="500034" y="1357298"/>
              <a:ext cx="2500330" cy="1714512"/>
            </a:xfrm>
            <a:prstGeom prst="roundRect">
              <a:avLst/>
            </a:prstGeom>
            <a:blipFill>
              <a:blip r:embed="rId4" cstate="email"/>
              <a:stretch>
                <a:fillRect/>
              </a:stretch>
            </a:blip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>
              <a:hlinkClick r:id="rId3" action="ppaction://hlinksldjump"/>
            </p:cNvPr>
            <p:cNvSpPr txBox="1"/>
            <p:nvPr/>
          </p:nvSpPr>
          <p:spPr>
            <a:xfrm>
              <a:off x="777806" y="3069530"/>
              <a:ext cx="194982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solidFill>
                    <a:srgbClr val="C00000"/>
                  </a:solidFill>
                </a:rPr>
                <a:t>иероглифы</a:t>
              </a:r>
              <a:endParaRPr lang="ru-RU" sz="28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395536" y="1412776"/>
            <a:ext cx="2500330" cy="2251412"/>
            <a:chOff x="6215074" y="1285860"/>
            <a:chExt cx="2500330" cy="2251412"/>
          </a:xfrm>
        </p:grpSpPr>
        <p:sp>
          <p:nvSpPr>
            <p:cNvPr id="4" name="Скругленный прямоугольник 3">
              <a:hlinkClick r:id="rId5" action="ppaction://hlinksldjump"/>
            </p:cNvPr>
            <p:cNvSpPr/>
            <p:nvPr/>
          </p:nvSpPr>
          <p:spPr>
            <a:xfrm>
              <a:off x="6215074" y="1285860"/>
              <a:ext cx="2500330" cy="1714512"/>
            </a:xfrm>
            <a:prstGeom prst="roundRect">
              <a:avLst/>
            </a:prstGeom>
            <a:blipFill>
              <a:blip r:embed="rId6" cstate="email">
                <a:lum bright="14000" contrast="-16000"/>
              </a:blip>
              <a:stretch>
                <a:fillRect/>
              </a:stretch>
            </a:blip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TextBox 7">
              <a:hlinkClick r:id="rId5" action="ppaction://hlinksldjump"/>
            </p:cNvPr>
            <p:cNvSpPr txBox="1"/>
            <p:nvPr/>
          </p:nvSpPr>
          <p:spPr>
            <a:xfrm>
              <a:off x="6431098" y="3014052"/>
              <a:ext cx="220310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solidFill>
                    <a:srgbClr val="C00000"/>
                  </a:solidFill>
                </a:rPr>
                <a:t>пиктография</a:t>
              </a:r>
              <a:endParaRPr lang="ru-RU" sz="28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4067944" y="260648"/>
            <a:ext cx="4725974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800" b="1" dirty="0" smtClean="0">
                <a:ln w="11430"/>
                <a:solidFill>
                  <a:schemeClr val="bg2">
                    <a:lumMod val="2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Рисуночное письмо </a:t>
            </a:r>
            <a:endParaRPr lang="ru-RU" sz="4800" b="1" dirty="0">
              <a:ln w="11430"/>
              <a:solidFill>
                <a:schemeClr val="bg2">
                  <a:lumMod val="2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4293096"/>
            <a:ext cx="820891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Предвестницей письменности была пиктография - передача образов, впечатлений, событий, мыслей с помощью рисунка. К ней относятся и древние наскальные рисунки</a:t>
            </a:r>
            <a:endParaRPr lang="ru-RU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4" name="Стрелка влево 13">
            <a:hlinkClick r:id="rId7" action="ppaction://hlinksldjump" highlightClick="1"/>
          </p:cNvPr>
          <p:cNvSpPr/>
          <p:nvPr/>
        </p:nvSpPr>
        <p:spPr>
          <a:xfrm>
            <a:off x="7236296" y="5949280"/>
            <a:ext cx="1723030" cy="642918"/>
          </a:xfrm>
          <a:prstGeom prst="leftArrow">
            <a:avLst>
              <a:gd name="adj1" fmla="val 98624"/>
              <a:gd name="adj2" fmla="val 33406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Monotype Corsiva" pitchFamily="66" charset="0"/>
              </a:rPr>
              <a:t>маршрут</a:t>
            </a:r>
            <a:endParaRPr lang="ru-RU" sz="2800" b="1" dirty="0">
              <a:latin typeface="Monotype Corsiva" pitchFamily="66" charset="0"/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6228184" y="1436913"/>
            <a:ext cx="2520280" cy="2227275"/>
            <a:chOff x="6228184" y="1436913"/>
            <a:chExt cx="2520280" cy="2227275"/>
          </a:xfrm>
        </p:grpSpPr>
        <p:sp>
          <p:nvSpPr>
            <p:cNvPr id="7" name="TextBox 6">
              <a:hlinkClick r:id="rId8" action="ppaction://hlinksldjump"/>
            </p:cNvPr>
            <p:cNvSpPr txBox="1"/>
            <p:nvPr/>
          </p:nvSpPr>
          <p:spPr>
            <a:xfrm>
              <a:off x="6588224" y="3140968"/>
              <a:ext cx="186140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solidFill>
                    <a:srgbClr val="C00000"/>
                  </a:solidFill>
                </a:rPr>
                <a:t>клинопись</a:t>
              </a:r>
              <a:endParaRPr lang="ru-RU" sz="2800" b="1" dirty="0">
                <a:solidFill>
                  <a:srgbClr val="C00000"/>
                </a:solidFill>
              </a:endParaRPr>
            </a:p>
          </p:txBody>
        </p:sp>
        <p:pic>
          <p:nvPicPr>
            <p:cNvPr id="15" name="Рисунок 14" descr="image53.jpg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>
            <a:xfrm>
              <a:off x="6228184" y="1436913"/>
              <a:ext cx="2520280" cy="1675479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/>
              <a:contourClr>
                <a:srgbClr val="969696"/>
              </a:contourClr>
            </a:sp3d>
          </p:spPr>
        </p:pic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2999</TotalTime>
  <Words>1510</Words>
  <Application>Microsoft Office PowerPoint</Application>
  <PresentationFormat>Экран (4:3)</PresentationFormat>
  <Paragraphs>302</Paragraphs>
  <Slides>29</Slides>
  <Notes>5</Notes>
  <HiddenSlides>10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Информационные источники:</vt:lpstr>
      <vt:lpstr>Слайд 26</vt:lpstr>
      <vt:lpstr>Слайд 27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HOME</cp:lastModifiedBy>
  <cp:revision>363</cp:revision>
  <dcterms:created xsi:type="dcterms:W3CDTF">2012-04-11T20:44:57Z</dcterms:created>
  <dcterms:modified xsi:type="dcterms:W3CDTF">2013-01-24T23:06:59Z</dcterms:modified>
</cp:coreProperties>
</file>